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8" r:id="rId4"/>
    <p:sldId id="260" r:id="rId5"/>
    <p:sldId id="261" r:id="rId6"/>
    <p:sldId id="262" r:id="rId7"/>
    <p:sldId id="263" r:id="rId8"/>
    <p:sldId id="274" r:id="rId9"/>
    <p:sldId id="276" r:id="rId10"/>
    <p:sldId id="280" r:id="rId11"/>
    <p:sldId id="277" r:id="rId12"/>
    <p:sldId id="279" r:id="rId13"/>
    <p:sldId id="290" r:id="rId14"/>
    <p:sldId id="291" r:id="rId15"/>
    <p:sldId id="281" r:id="rId16"/>
    <p:sldId id="286" r:id="rId17"/>
    <p:sldId id="287" r:id="rId18"/>
    <p:sldId id="289" r:id="rId19"/>
    <p:sldId id="288" r:id="rId20"/>
    <p:sldId id="284" r:id="rId21"/>
    <p:sldId id="285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BE842-CC28-1A44-8A61-3AB1B4E46302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2BFAB-8FF8-6341-B15F-2DC588188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fix-point implementation in tools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remove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set.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Hytech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accept the automaton, but there is no guarantee on 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2BFAB-8FF8-6341-B15F-2DC5881882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7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5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4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6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6527-14CD-4906-9DC2-7F97B7374D8E}" type="datetimeFigureOut">
              <a:rPr lang="en-US" smtClean="0"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FA1F-572A-414C-A71F-FAE88381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gr-courses.engr.illinois.edu/ece584/papers/henz_what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ECE/CS 584: Verification of Embedded Computing </a:t>
            </a:r>
            <a:r>
              <a:rPr lang="en-US" dirty="0" smtClean="0"/>
              <a:t>Systems</a:t>
            </a:r>
            <a:br>
              <a:rPr lang="en-US" dirty="0" smtClean="0"/>
            </a:br>
            <a:r>
              <a:rPr lang="en-US" dirty="0" smtClean="0"/>
              <a:t>Timed to Hybrid Automata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Sayan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smtClean="0"/>
              <a:t>(edited by Yu Wang)</a:t>
            </a:r>
            <a:endParaRPr lang="en-US" dirty="0" smtClean="0"/>
          </a:p>
          <a:p>
            <a:r>
              <a:rPr lang="en-US" dirty="0" smtClean="0"/>
              <a:t>Lecture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7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State (Location) Reachability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MRA, check if a particular location is reachable from the initial states</a:t>
            </a:r>
          </a:p>
          <a:p>
            <a:r>
              <a:rPr lang="en-US" dirty="0"/>
              <a:t>I</a:t>
            </a:r>
            <a:r>
              <a:rPr lang="en-US" dirty="0" smtClean="0"/>
              <a:t>s problem is decidable? Yes</a:t>
            </a:r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Construct a </a:t>
            </a:r>
            <a:r>
              <a:rPr lang="en-US" dirty="0"/>
              <a:t>R</a:t>
            </a:r>
            <a:r>
              <a:rPr lang="en-US" dirty="0" smtClean="0"/>
              <a:t>TA that is </a:t>
            </a:r>
            <a:r>
              <a:rPr lang="en-US" dirty="0" err="1" smtClean="0"/>
              <a:t>bisimilar</a:t>
            </a:r>
            <a:r>
              <a:rPr lang="en-US" dirty="0" smtClean="0"/>
              <a:t> to the given MRA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31" y="1252476"/>
            <a:ext cx="58197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657600"/>
            <a:ext cx="5838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3. Initialized Rectangular HA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dirty="0" smtClean="0"/>
                  <a:t>An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initialized rectangular hybrid automaton (IRHA) </a:t>
                </a:r>
                <a:r>
                  <a:rPr lang="en-US" dirty="0" smtClean="0"/>
                  <a:t>is </a:t>
                </a:r>
                <a:r>
                  <a:rPr lang="en-US" dirty="0"/>
                  <a:t>a HIOA A =  </a:t>
                </a:r>
                <a:r>
                  <a:rPr lang="en-US" dirty="0" smtClean="0"/>
                  <a:t>where </a:t>
                </a:r>
              </a:p>
              <a:p>
                <a:pPr lvl="1"/>
                <a:r>
                  <a:rPr lang="en-US" dirty="0" smtClean="0"/>
                  <a:t>V </a:t>
                </a:r>
                <a:r>
                  <a:rPr lang="en-US" dirty="0"/>
                  <a:t>= </a:t>
                </a:r>
                <a:r>
                  <a:rPr lang="en-US" dirty="0" smtClean="0"/>
                  <a:t>X </a:t>
                </a:r>
                <a:r>
                  <a:rPr lang="en-US" dirty="0"/>
                  <a:t>, where </a:t>
                </a:r>
                <a:r>
                  <a:rPr lang="en-US" dirty="0" smtClean="0"/>
                  <a:t> </a:t>
                </a:r>
                <a:r>
                  <a:rPr lang="en-US" dirty="0"/>
                  <a:t>is a set of 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continuous variables</a:t>
                </a:r>
                <a:r>
                  <a:rPr lang="en-US" dirty="0" smtClean="0"/>
                  <a:t> and  </a:t>
                </a:r>
                <a:r>
                  <a:rPr lang="en-US" dirty="0"/>
                  <a:t>is a discrete state variable of finite type </a:t>
                </a:r>
                <a:r>
                  <a:rPr lang="en-US" dirty="0" smtClean="0"/>
                  <a:t>Ł</a:t>
                </a:r>
                <a:endParaRPr lang="en-US" baseline="-25000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is </a:t>
                </a:r>
                <a:r>
                  <a:rPr lang="en-US" dirty="0" smtClean="0"/>
                  <a:t>a finite set </a:t>
                </a:r>
              </a:p>
              <a:p>
                <a:pPr lvl="1"/>
                <a:r>
                  <a:rPr lang="en-US" dirty="0" smtClean="0"/>
                  <a:t>is a set of transitions such that </a:t>
                </a:r>
              </a:p>
              <a:p>
                <a:pPr lvl="2"/>
                <a:r>
                  <a:rPr lang="en-US" dirty="0" smtClean="0"/>
                  <a:t>The guards are described by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rational </a:t>
                </a:r>
                <a:r>
                  <a:rPr lang="en-US" dirty="0" smtClean="0"/>
                  <a:t>clock constraings  </a:t>
                </a:r>
              </a:p>
              <a:p>
                <a:pPr lvl="2"/>
                <a:r>
                  <a:rPr lang="en-US" dirty="0" smtClean="0"/>
                  <a:t> implies </a:t>
                </a:r>
              </a:p>
              <a:p>
                <a:pPr lvl="2"/>
                <a:r>
                  <a:rPr lang="en-US" dirty="0" smtClean="0"/>
                  <a:t>If the dynamics of  changes from  to ’ then </a:t>
                </a:r>
              </a:p>
              <a:p>
                <a:pPr lvl="2"/>
                <a:r>
                  <a:rPr lang="en-US" dirty="0" smtClean="0"/>
                  <a:t>Otherwise </a:t>
                </a:r>
                <a:endParaRPr lang="en-US" dirty="0"/>
              </a:p>
              <a:p>
                <a:pPr lvl="1"/>
                <a:r>
                  <a:rPr lang="en-US" dirty="0" smtClean="0"/>
                  <a:t> set of trajectories such that for each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That is, for any</a:t>
                </a:r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2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27246" r="-272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86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Split every variable into two automaton. 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prev. automaton: </a:t>
            </a:r>
            <a:endParaRPr lang="en-US" dirty="0" smtClean="0"/>
          </a:p>
          <a:p>
            <a:pPr lvl="2"/>
            <a:r>
              <a:rPr lang="en-US" dirty="0" smtClean="0"/>
              <a:t>x</a:t>
            </a:r>
            <a:r>
              <a:rPr lang="en-US" dirty="0"/>
              <a:t>' \in [a_1,b_1]</a:t>
            </a:r>
          </a:p>
          <a:p>
            <a:pPr lvl="1"/>
            <a:r>
              <a:rPr lang="en-US" dirty="0"/>
              <a:t>In new automaton: </a:t>
            </a:r>
            <a:endParaRPr lang="en-US" dirty="0" smtClean="0"/>
          </a:p>
          <a:p>
            <a:pPr lvl="2"/>
            <a:r>
              <a:rPr lang="en-US" dirty="0" err="1" smtClean="0"/>
              <a:t>x</a:t>
            </a:r>
            <a:r>
              <a:rPr lang="en-US" dirty="0" err="1"/>
              <a:t>'_v</a:t>
            </a:r>
            <a:r>
              <a:rPr lang="en-US" dirty="0"/>
              <a:t> = a_1; </a:t>
            </a:r>
            <a:r>
              <a:rPr lang="en-US" dirty="0" err="1"/>
              <a:t>x'_u</a:t>
            </a:r>
            <a:r>
              <a:rPr lang="en-US" dirty="0"/>
              <a:t>  = b1</a:t>
            </a:r>
          </a:p>
          <a:p>
            <a:r>
              <a:rPr lang="it-IT" dirty="0" err="1"/>
              <a:t>guard</a:t>
            </a:r>
            <a:r>
              <a:rPr lang="it-IT" dirty="0"/>
              <a:t>: </a:t>
            </a:r>
            <a:endParaRPr lang="it-IT" dirty="0" smtClean="0"/>
          </a:p>
          <a:p>
            <a:pPr lvl="1"/>
            <a:r>
              <a:rPr lang="it-IT" dirty="0" smtClean="0"/>
              <a:t>x </a:t>
            </a:r>
            <a:r>
              <a:rPr lang="it-IT" dirty="0"/>
              <a:t>\</a:t>
            </a:r>
            <a:r>
              <a:rPr lang="it-IT" dirty="0" err="1"/>
              <a:t>geq</a:t>
            </a:r>
            <a:r>
              <a:rPr lang="it-IT" dirty="0"/>
              <a:t> 5 --&gt; </a:t>
            </a:r>
            <a:r>
              <a:rPr lang="it-IT" dirty="0" err="1"/>
              <a:t>x_l</a:t>
            </a:r>
            <a:r>
              <a:rPr lang="it-IT" dirty="0"/>
              <a:t> \</a:t>
            </a:r>
            <a:r>
              <a:rPr lang="it-IT" dirty="0" err="1"/>
              <a:t>geq</a:t>
            </a:r>
            <a:r>
              <a:rPr lang="it-IT" dirty="0"/>
              <a:t> 5</a:t>
            </a:r>
          </a:p>
          <a:p>
            <a:r>
              <a:rPr lang="de-DE" dirty="0" err="1"/>
              <a:t>reset</a:t>
            </a:r>
            <a:r>
              <a:rPr lang="de-DE" dirty="0"/>
              <a:t>: </a:t>
            </a:r>
            <a:endParaRPr lang="de-DE" dirty="0" smtClean="0"/>
          </a:p>
          <a:p>
            <a:pPr lvl="1"/>
            <a:r>
              <a:rPr lang="de-DE" dirty="0" smtClean="0"/>
              <a:t>x </a:t>
            </a:r>
            <a:r>
              <a:rPr lang="de-DE" dirty="0"/>
              <a:t>:= 4 --&gt; </a:t>
            </a:r>
            <a:r>
              <a:rPr lang="de-DE" dirty="0" err="1"/>
              <a:t>x_l</a:t>
            </a:r>
            <a:r>
              <a:rPr lang="de-DE" dirty="0"/>
              <a:t>, </a:t>
            </a:r>
            <a:r>
              <a:rPr lang="de-DE" dirty="0" err="1"/>
              <a:t>x_u</a:t>
            </a:r>
            <a:r>
              <a:rPr lang="de-DE" dirty="0"/>
              <a:t> := 4</a:t>
            </a:r>
          </a:p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366" b="-46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5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CSR Decidable for IRHA?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IRHA, check if a particular location is reachable from the initial states</a:t>
            </a:r>
          </a:p>
          <a:p>
            <a:r>
              <a:rPr lang="en-US" dirty="0"/>
              <a:t>I</a:t>
            </a:r>
            <a:r>
              <a:rPr lang="en-US" dirty="0" smtClean="0"/>
              <a:t>s problem is decidable? Yes</a:t>
            </a:r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Construct a 2n-dimensional </a:t>
            </a:r>
            <a:r>
              <a:rPr lang="en-US" b="1" dirty="0" smtClean="0"/>
              <a:t>initialized Singular</a:t>
            </a:r>
            <a:r>
              <a:rPr lang="en-US" dirty="0" smtClean="0"/>
              <a:t> automaton (Multi-rate automaton) that is </a:t>
            </a:r>
            <a:r>
              <a:rPr lang="en-US" dirty="0" err="1" smtClean="0"/>
              <a:t>bisimilar</a:t>
            </a:r>
            <a:r>
              <a:rPr lang="en-US" dirty="0" smtClean="0"/>
              <a:t> to the given IRHA</a:t>
            </a:r>
          </a:p>
          <a:p>
            <a:pPr lvl="1"/>
            <a:r>
              <a:rPr lang="en-US" dirty="0" smtClean="0"/>
              <a:t>Construct a ITA that is </a:t>
            </a:r>
            <a:r>
              <a:rPr lang="en-US" dirty="0" err="1" smtClean="0"/>
              <a:t>bisimilar</a:t>
            </a:r>
            <a:r>
              <a:rPr lang="en-US" dirty="0" smtClean="0"/>
              <a:t> to the Singular 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5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IRHA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066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 smtClean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∈[−3,−2]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00200"/>
                <a:ext cx="22098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 smtClean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−4,−2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∈[−3,−2]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510" y="1034534"/>
                <a:ext cx="1536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0" y="1034534"/>
                <a:ext cx="15361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23474" y="3472623"/>
                <a:ext cx="17606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≤5∧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≤−3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4" y="3472623"/>
                <a:ext cx="176061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 smtClean="0">
                    <a:latin typeface="Cambria Math"/>
                  </a:rPr>
                  <a:t>v3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−4,−2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∈[1,2]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687669"/>
                <a:ext cx="10239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≤−5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87669"/>
                <a:ext cx="1023935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i="1" dirty="0" smtClean="0">
                    <a:latin typeface="Cambria Math"/>
                  </a:rPr>
                  <a:t>v4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∈[1,2]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0" y="3472622"/>
                <a:ext cx="18824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≥−3∧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≤−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∈[−1,−2]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472622"/>
                <a:ext cx="1882438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5660" r="-1618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276600" y="23622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02" y="1715868"/>
                <a:ext cx="15091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≥0∧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02" y="1715868"/>
                <a:ext cx="1509196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Initialized Singular HA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 smtClean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 smtClean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=−3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sz="1600" b="0" dirty="0" smtClean="0"/>
              </a:p>
              <a:p>
                <a:pPr algn="ctr"/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 t="-5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Cambria Math"/>
                  </a:rPr>
                  <a:t>v3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5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Cambria Math"/>
                  </a:rPr>
                  <a:t>v4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=1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</m:e>
                        </m:eqAr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429000" y="236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3447883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86400" y="1600200"/>
            <a:ext cx="0" cy="1847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86400" y="2165866"/>
            <a:ext cx="609600" cy="50113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86400" y="2133600"/>
            <a:ext cx="1828800" cy="8382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2133600"/>
            <a:ext cx="228600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 smtClean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20" idx="4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35596" y="3201769"/>
                <a:ext cx="11934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≤5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596" y="3201769"/>
                <a:ext cx="119340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>
            <a:off x="5468587" y="5791200"/>
            <a:ext cx="228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468587" y="3943517"/>
            <a:ext cx="0" cy="1847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4620088"/>
            <a:ext cx="1600200" cy="99488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68587" y="4867359"/>
            <a:ext cx="475013" cy="74761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68587" y="5077088"/>
            <a:ext cx="2286000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4025" y="49102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117657" y="2592963"/>
                <a:ext cx="463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2592963"/>
                <a:ext cx="46365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774757" y="2223631"/>
                <a:ext cx="5104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57" y="2223631"/>
                <a:ext cx="510461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117657" y="4682693"/>
                <a:ext cx="626646" cy="396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657" y="4682693"/>
                <a:ext cx="626646" cy="3964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687290" y="5081518"/>
                <a:ext cx="4965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0" y="5081518"/>
                <a:ext cx="49654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5620987" y="5081518"/>
            <a:ext cx="0" cy="70968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97691" y="5094958"/>
            <a:ext cx="0" cy="70968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248321" y="3848100"/>
                <a:ext cx="30845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−3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no reset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&gt;−3∧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≤−3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≔</m:t>
                    </m:r>
                  </m:oMath>
                </a14:m>
                <a:r>
                  <a:rPr lang="en-US" dirty="0" smtClean="0"/>
                  <a:t>-3</a:t>
                </a:r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21" y="3848100"/>
                <a:ext cx="3084544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423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Initialized Singular HA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 smtClean="0">
                    <a:latin typeface="Cambria Math"/>
                  </a:rPr>
                  <a:t>v1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=3 </m:t>
                      </m:r>
                    </m:oMath>
                  </m:oMathPara>
                </a14:m>
                <a:endParaRPr lang="en-US" sz="16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−3</m:t>
                      </m:r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600" b="0" dirty="0" smtClean="0"/>
              </a:p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2514600" cy="1524000"/>
              </a:xfrm>
              <a:prstGeom prst="ellipse">
                <a:avLst/>
              </a:prstGeom>
              <a:blipFill rotWithShape="1">
                <a:blip r:embed="rId2"/>
                <a:stretch>
                  <a:fillRect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0" i="1" dirty="0" smtClean="0">
                    <a:latin typeface="Cambria Math"/>
                  </a:rPr>
                  <a:t>v2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600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=−3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1600" i="1">
                                      <a:latin typeface="Cambria Math"/>
                                    </a:rPr>
                                    <m:t>=−2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sz="1600" b="0" dirty="0" smtClean="0"/>
              </a:p>
              <a:p>
                <a:pPr algn="ctr"/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72000"/>
                <a:ext cx="2209800" cy="1524000"/>
              </a:xfrm>
              <a:prstGeom prst="ellipse">
                <a:avLst/>
              </a:prstGeom>
              <a:blipFill rotWithShape="1">
                <a:blip r:embed="rId3"/>
                <a:stretch>
                  <a:fillRect t="-5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4" idx="4"/>
            <a:endCxn id="5" idx="0"/>
          </p:cNvCxnSpPr>
          <p:nvPr/>
        </p:nvCxnSpPr>
        <p:spPr>
          <a:xfrm>
            <a:off x="2171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≔0;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716" y="1230868"/>
                <a:ext cx="231441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3767" y="3210341"/>
                <a:ext cx="2665666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≤5∧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≤−3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≔4</m:t>
                      </m:r>
                    </m:oMath>
                  </m:oMathPara>
                </a14:m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≤5∧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≤−3</m:t>
                      </m:r>
                      <m:r>
                        <a:rPr lang="en-US" sz="1400" b="0" i="1" smtClean="0">
                          <a:latin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&gt;−3</m:t>
                      </m:r>
                    </m:oMath>
                  </m:oMathPara>
                </a14:m>
                <a:endParaRPr lang="en-US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≔4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≔−3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67" y="3210341"/>
                <a:ext cx="2665666" cy="12311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Cambria Math"/>
                  </a:rPr>
                  <a:t>v3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=−2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=2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eqArr>
                            </m:e>
                          </m:eqAr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0"/>
                <a:ext cx="2209800" cy="1524000"/>
              </a:xfrm>
              <a:prstGeom prst="ellipse">
                <a:avLst/>
              </a:prstGeom>
              <a:blipFill rotWithShape="1">
                <a:blip r:embed="rId6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5" idx="6"/>
            <a:endCxn id="10" idx="2"/>
          </p:cNvCxnSpPr>
          <p:nvPr/>
        </p:nvCxnSpPr>
        <p:spPr>
          <a:xfrm>
            <a:off x="3276600" y="5334000"/>
            <a:ext cx="2362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9000" y="4687669"/>
                <a:ext cx="13457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≤−5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≔−4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87669"/>
                <a:ext cx="1345753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>
                    <a:latin typeface="Cambria Math"/>
                  </a:rPr>
                  <a:t>v4</a:t>
                </a:r>
                <a:endParaRPr lang="en-US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𝑢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=1 </m:t>
                                </m:r>
                                <m:r>
                                  <m:rPr>
                                    <m:nor/>
                                  </m:rPr>
                                  <a:rPr lang="en-US" i="1" dirty="0">
                                    <a:latin typeface="Cambria Math"/>
                                  </a:rPr>
                                  <m:t> </m:t>
                                </m:r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latin typeface="Cambria Math"/>
                                  </a:rPr>
                                  <m:t>=2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 </m:t>
                                </m:r>
                              </m:e>
                            </m:eqArr>
                          </m:e>
                        </m:eqArr>
                      </m:e>
                    </m:acc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2209800" cy="1524000"/>
              </a:xfrm>
              <a:prstGeom prst="ellipse">
                <a:avLst/>
              </a:prstGeom>
              <a:blipFill rotWithShape="1">
                <a:blip r:embed="rId8"/>
                <a:stretch>
                  <a:fillRect t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0" idx="0"/>
            <a:endCxn id="15" idx="4"/>
          </p:cNvCxnSpPr>
          <p:nvPr/>
        </p:nvCxnSpPr>
        <p:spPr>
          <a:xfrm flipV="1">
            <a:off x="6743700" y="31242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3340894"/>
                <a:ext cx="2656561" cy="12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≥−3∧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≤−</m:t>
                    </m:r>
                  </m:oMath>
                </a14:m>
                <a:r>
                  <a:rPr lang="en-US" sz="1400" b="0" i="1" dirty="0" smtClean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≔−2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≔−1</m:t>
                      </m:r>
                    </m:oMath>
                  </m:oMathPara>
                </a14:m>
                <a:endParaRPr lang="en-US" sz="1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≥−3∧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</m:t>
                    </m:r>
                    <m:r>
                      <a:rPr lang="en-US" sz="1400" b="0" i="1" smtClean="0">
                        <a:latin typeface="Cambria Math"/>
                      </a:rPr>
                      <m:t>−2 ∧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&gt;−2</m:t>
                    </m:r>
                  </m:oMath>
                </a14:m>
                <a:r>
                  <a:rPr lang="en-US" sz="1400" i="1" dirty="0" smtClean="0">
                    <a:latin typeface="Cambria Math"/>
                  </a:rPr>
                  <a:t>   </a:t>
                </a:r>
                <a:endParaRPr lang="en-US" sz="14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≔−2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≔−1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340894"/>
                <a:ext cx="2656561" cy="1231106"/>
              </a:xfrm>
              <a:prstGeom prst="rect">
                <a:avLst/>
              </a:prstGeom>
              <a:blipFill rotWithShape="1">
                <a:blip r:embed="rId9"/>
                <a:stretch>
                  <a:fillRect t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5" idx="2"/>
            <a:endCxn id="4" idx="6"/>
          </p:cNvCxnSpPr>
          <p:nvPr/>
        </p:nvCxnSpPr>
        <p:spPr>
          <a:xfrm flipH="1">
            <a:off x="3429000" y="2362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03102" y="1715868"/>
                <a:ext cx="1601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≥0∧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102" y="1715868"/>
                <a:ext cx="1601079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5660" r="-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endCxn id="4" idx="0"/>
          </p:cNvCxnSpPr>
          <p:nvPr/>
        </p:nvCxnSpPr>
        <p:spPr>
          <a:xfrm>
            <a:off x="2171700" y="8382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1400" y="2362199"/>
                <a:ext cx="2057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&lt;</m:t>
                    </m:r>
                    <m:r>
                      <a:rPr lang="en-US" sz="1400" i="1">
                        <a:latin typeface="Cambria Math"/>
                      </a:rPr>
                      <m:t>0</m:t>
                    </m:r>
                    <m:r>
                      <a:rPr lang="en-US" sz="1400" b="0" i="1" smtClean="0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≥0</m:t>
                    </m:r>
                    <m:r>
                      <a:rPr lang="en-US" sz="1400" i="1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1400" i="1" dirty="0">
                    <a:latin typeface="Cambria Math"/>
                  </a:rPr>
                  <a:t>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≔0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≔1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62199"/>
                <a:ext cx="2057400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00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released </a:t>
            </a:r>
          </a:p>
          <a:p>
            <a:pPr lvl="1"/>
            <a:r>
              <a:rPr lang="en-US" dirty="0" smtClean="0"/>
              <a:t>start soon</a:t>
            </a:r>
          </a:p>
          <a:p>
            <a:pPr lvl="1"/>
            <a:endParaRPr lang="en-US" dirty="0"/>
          </a:p>
          <a:p>
            <a:r>
              <a:rPr lang="en-US" dirty="0" smtClean="0"/>
              <a:t>Readings</a:t>
            </a:r>
          </a:p>
          <a:p>
            <a:pPr lvl="1"/>
            <a:r>
              <a:rPr lang="en-US" b="1" dirty="0"/>
              <a:t>[Henz95]</a:t>
            </a:r>
            <a:r>
              <a:rPr lang="en-US" dirty="0"/>
              <a:t> Thomas </a:t>
            </a:r>
            <a:r>
              <a:rPr lang="en-US" dirty="0" err="1"/>
              <a:t>Henzinger</a:t>
            </a:r>
            <a:r>
              <a:rPr lang="en-US" dirty="0"/>
              <a:t>, Peter </a:t>
            </a:r>
            <a:r>
              <a:rPr lang="en-US" dirty="0" err="1"/>
              <a:t>Kopke</a:t>
            </a:r>
            <a:r>
              <a:rPr lang="en-US" dirty="0"/>
              <a:t>, </a:t>
            </a:r>
            <a:r>
              <a:rPr lang="en-US" dirty="0" err="1"/>
              <a:t>Anuj</a:t>
            </a:r>
            <a:r>
              <a:rPr lang="en-US" dirty="0"/>
              <a:t> </a:t>
            </a:r>
            <a:r>
              <a:rPr lang="en-US" dirty="0" err="1"/>
              <a:t>Puri</a:t>
            </a:r>
            <a:r>
              <a:rPr lang="en-US" dirty="0"/>
              <a:t>, and </a:t>
            </a:r>
            <a:r>
              <a:rPr lang="en-US" dirty="0" err="1"/>
              <a:t>Pravin</a:t>
            </a:r>
            <a:r>
              <a:rPr lang="en-US" dirty="0"/>
              <a:t> </a:t>
            </a:r>
            <a:r>
              <a:rPr lang="en-US" dirty="0" err="1"/>
              <a:t>Varaiya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What's Decidable About Hybrid Automata?. Journal of Computer and System Sciences, pages 373–382. ACM Press, 1995.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8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this be further generalized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initialized Rectangular HA, control state reachability is decidable</a:t>
            </a:r>
          </a:p>
          <a:p>
            <a:pPr lvl="1"/>
            <a:r>
              <a:rPr lang="en-US" dirty="0" smtClean="0"/>
              <a:t>Can we drop the initialization restriction?</a:t>
            </a:r>
          </a:p>
          <a:p>
            <a:pPr lvl="2"/>
            <a:r>
              <a:rPr lang="en-US" dirty="0" smtClean="0"/>
              <a:t>No, problem becomes </a:t>
            </a:r>
            <a:r>
              <a:rPr lang="en-US" dirty="0" err="1" smtClean="0"/>
              <a:t>undecidable</a:t>
            </a:r>
            <a:endParaRPr lang="en-US" dirty="0" smtClean="0"/>
          </a:p>
          <a:p>
            <a:pPr lvl="1"/>
            <a:r>
              <a:rPr lang="en-US" dirty="0" smtClean="0"/>
              <a:t>Can we drop the rectangular restriction?</a:t>
            </a:r>
          </a:p>
          <a:p>
            <a:pPr lvl="2"/>
            <a:r>
              <a:rPr lang="en-US" dirty="0" smtClean="0"/>
              <a:t>No, problem becomes </a:t>
            </a:r>
            <a:r>
              <a:rPr lang="en-US" dirty="0" err="1" smtClean="0"/>
              <a:t>undecidable</a:t>
            </a:r>
            <a:endParaRPr lang="en-US" dirty="0" smtClean="0"/>
          </a:p>
          <a:p>
            <a:pPr lvl="1"/>
            <a:r>
              <a:rPr lang="en-US" dirty="0" smtClean="0"/>
              <a:t>Tune in in a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Reachability Computation with </a:t>
            </a:r>
            <a:r>
              <a:rPr lang="en-US" dirty="0" err="1" smtClean="0"/>
              <a:t>polyhedra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3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set of states is represented by disjunction of linear inequalities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𝑙𝑜𝑐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𝑙𝑜𝑐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∨…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Post(,) computation performed symbolically using quantifier elimination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5" name="Content Placeholder 3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2719" t="-2156" r="-1813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200" y="1905000"/>
            <a:ext cx="4114800" cy="3733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2514600" y="1905000"/>
            <a:ext cx="0" cy="3733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457200" y="3771900"/>
            <a:ext cx="4114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104900" y="2590800"/>
            <a:ext cx="533400" cy="5334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0" y="2647950"/>
            <a:ext cx="381000" cy="55245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48001" y="4343400"/>
            <a:ext cx="533399" cy="6858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19400" y="4343400"/>
            <a:ext cx="762000" cy="3429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1295401" y="4452999"/>
            <a:ext cx="533400" cy="50000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371600" y="4343400"/>
            <a:ext cx="714004" cy="21919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371600" y="3200400"/>
            <a:ext cx="190501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/>
          <p:cNvSpPr/>
          <p:nvPr/>
        </p:nvSpPr>
        <p:spPr>
          <a:xfrm>
            <a:off x="1371599" y="2514600"/>
            <a:ext cx="1143001" cy="914400"/>
          </a:xfrm>
          <a:prstGeom prst="parallelogram">
            <a:avLst>
              <a:gd name="adj" fmla="val 995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arallelogram 36"/>
          <p:cNvSpPr/>
          <p:nvPr/>
        </p:nvSpPr>
        <p:spPr>
          <a:xfrm>
            <a:off x="1371598" y="2286000"/>
            <a:ext cx="1143001" cy="914400"/>
          </a:xfrm>
          <a:prstGeom prst="parallelogram">
            <a:avLst>
              <a:gd name="adj" fmla="val 995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715000"/>
            <a:ext cx="329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Portion of Navigation benchmark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2478" y="6096000"/>
                <a:ext cx="5901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𝑃𝑜𝑠𝑡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=∃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𝑘𝑡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𝑘𝑡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78" y="6096000"/>
                <a:ext cx="590110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" y="6412468"/>
            <a:ext cx="587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state is reachable if there exists a time when we reach it.</a:t>
            </a:r>
          </a:p>
        </p:txBody>
      </p:sp>
    </p:spTree>
    <p:extLst>
      <p:ext uri="{BB962C8B-B14F-4D97-AF65-F5344CB8AC3E}">
        <p14:creationId xmlns:p14="http://schemas.microsoft.com/office/powerpoint/2010/main" val="3647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ITA: (very) Restricted class of hybrid automata</a:t>
            </a:r>
          </a:p>
          <a:p>
            <a:pPr lvl="1"/>
            <a:r>
              <a:rPr lang="en-US" dirty="0" smtClean="0"/>
              <a:t>Clocks, integer constraints</a:t>
            </a:r>
          </a:p>
          <a:p>
            <a:pPr lvl="1"/>
            <a:r>
              <a:rPr lang="en-US" dirty="0" smtClean="0"/>
              <a:t>No clock comparison, linear</a:t>
            </a:r>
          </a:p>
          <a:p>
            <a:r>
              <a:rPr lang="en-US" dirty="0" smtClean="0"/>
              <a:t>Control state reachability with </a:t>
            </a:r>
            <a:r>
              <a:rPr lang="en-US" dirty="0" err="1" smtClean="0"/>
              <a:t>Alur</a:t>
            </a:r>
            <a:r>
              <a:rPr lang="en-US" dirty="0" smtClean="0"/>
              <a:t>-Dill’s algorithm (region automaton construction)</a:t>
            </a:r>
          </a:p>
          <a:p>
            <a:r>
              <a:rPr lang="en-US" dirty="0" smtClean="0"/>
              <a:t>Rational coefficients</a:t>
            </a:r>
          </a:p>
          <a:p>
            <a:r>
              <a:rPr lang="en-US" dirty="0" err="1" smtClean="0"/>
              <a:t>Multirate</a:t>
            </a:r>
            <a:r>
              <a:rPr lang="en-US" dirty="0" smtClean="0"/>
              <a:t> Automata</a:t>
            </a:r>
          </a:p>
          <a:p>
            <a:r>
              <a:rPr lang="en-US" dirty="0" smtClean="0"/>
              <a:t>Initialized Rectangular Hybrid Automata</a:t>
            </a:r>
          </a:p>
          <a:p>
            <a:r>
              <a:rPr lang="en-US" dirty="0" err="1" smtClean="0"/>
              <a:t>HyTech</a:t>
            </a:r>
            <a:r>
              <a:rPr lang="en-US" dirty="0" smtClean="0"/>
              <a:t>, </a:t>
            </a:r>
            <a:r>
              <a:rPr lang="en-US" dirty="0" err="1" smtClean="0"/>
              <a:t>PHAVer</a:t>
            </a:r>
            <a:r>
              <a:rPr lang="en-US" dirty="0" smtClean="0"/>
              <a:t> use polyhedral reachability computations</a:t>
            </a:r>
          </a:p>
        </p:txBody>
      </p:sp>
    </p:spTree>
    <p:extLst>
      <p:ext uri="{BB962C8B-B14F-4D97-AF65-F5344CB8AC3E}">
        <p14:creationId xmlns:p14="http://schemas.microsoft.com/office/powerpoint/2010/main" val="32523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Focus on specific classes of Hybrid Automata for which safety properties (invariants) can be verified completely automatically</a:t>
            </a:r>
          </a:p>
          <a:p>
            <a:pPr lvl="1"/>
            <a:r>
              <a:rPr lang="en-US" dirty="0" err="1" smtClean="0"/>
              <a:t>Alur</a:t>
            </a:r>
            <a:r>
              <a:rPr lang="en-US" dirty="0" smtClean="0"/>
              <a:t>-Dill’s Integral Timed Automata (ITA)</a:t>
            </a:r>
          </a:p>
          <a:p>
            <a:pPr lvl="1"/>
            <a:r>
              <a:rPr lang="en-US" dirty="0" smtClean="0"/>
              <a:t>Control State Reachability (CSR) problem</a:t>
            </a:r>
          </a:p>
          <a:p>
            <a:pPr lvl="1"/>
            <a:r>
              <a:rPr lang="en-US" dirty="0" smtClean="0"/>
              <a:t>Construction of Region Automaton (FSM)</a:t>
            </a:r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How far can we generalize ITAs while preserving decidability of CSR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Clocks and </a:t>
            </a:r>
            <a:r>
              <a:rPr lang="en-US" b="1" dirty="0" smtClean="0">
                <a:solidFill>
                  <a:srgbClr val="00B050"/>
                </a:solidFill>
              </a:rPr>
              <a:t>Rational</a:t>
            </a:r>
            <a:r>
              <a:rPr lang="en-US" dirty="0" smtClean="0"/>
              <a:t> Clock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clock variable </a:t>
                </a:r>
                <a:r>
                  <a:rPr lang="en-US" dirty="0" smtClean="0"/>
                  <a:t>x is a continuous (analog) variable of type real such that along any trajectory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of x, for all 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𝑑𝑜𝑚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𝜏</m:t>
                        </m:r>
                        <m:r>
                          <a:rPr lang="en-US" b="0" i="1" smtClean="0">
                            <a:latin typeface="Cambria Math"/>
                          </a:rPr>
                          <m:t>↓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a set </a:t>
                </a:r>
                <a:r>
                  <a:rPr lang="en-US" dirty="0" smtClean="0"/>
                  <a:t>X of clock </a:t>
                </a:r>
                <a:r>
                  <a:rPr lang="en-US" dirty="0"/>
                  <a:t>variables, the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X) of </a:t>
                </a:r>
                <a:r>
                  <a:rPr lang="en-US" b="1" dirty="0">
                    <a:solidFill>
                      <a:srgbClr val="00B050"/>
                    </a:solidFill>
                  </a:rPr>
                  <a:t>integral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clock constraints </a:t>
                </a:r>
                <a:r>
                  <a:rPr lang="en-US" dirty="0" smtClean="0"/>
                  <a:t>are expressions defined by the syntax: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g </a:t>
                </a:r>
                <a:r>
                  <a:rPr lang="en-US" dirty="0"/>
                  <a:t>::= 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¬ 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  |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∈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ℚ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Examples: x </a:t>
                </a:r>
                <a:r>
                  <a:rPr lang="en-US" dirty="0"/>
                  <a:t>= </a:t>
                </a:r>
                <a:r>
                  <a:rPr lang="en-US" dirty="0" smtClean="0"/>
                  <a:t>10.125; </a:t>
                </a:r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[</a:t>
                </a:r>
                <a:r>
                  <a:rPr lang="en-US" dirty="0" smtClean="0"/>
                  <a:t>2.99, </a:t>
                </a:r>
                <a:r>
                  <a:rPr lang="en-US" dirty="0"/>
                  <a:t>5); true are valid </a:t>
                </a:r>
                <a:r>
                  <a:rPr lang="en-US" dirty="0" smtClean="0"/>
                  <a:t>rational clock constraints</a:t>
                </a:r>
                <a:endParaRPr lang="en-US" dirty="0"/>
              </a:p>
              <a:p>
                <a:r>
                  <a:rPr lang="en-US" dirty="0" smtClean="0"/>
                  <a:t>Semantics of clock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51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1. Rational Timed 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dirty="0"/>
                  <a:t>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rational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timed automaton </a:t>
                </a:r>
                <a:r>
                  <a:rPr lang="en-US" dirty="0"/>
                  <a:t>is a HIOA 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</a:t>
                </a:r>
              </a:p>
              <a:p>
                <a:pPr lvl="1"/>
                <a:r>
                  <a:rPr lang="en-US" dirty="0" smtClean="0"/>
                  <a:t>V </a:t>
                </a:r>
                <a:r>
                  <a:rPr lang="en-US" dirty="0"/>
                  <a:t>= </a:t>
                </a:r>
                <a:r>
                  <a:rPr lang="en-US" dirty="0" smtClean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set of n clocks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discrete state variable of finite type </a:t>
                </a:r>
                <a:r>
                  <a:rPr lang="en-US" dirty="0" smtClean="0"/>
                  <a:t>Ł</a:t>
                </a:r>
                <a:endParaRPr lang="en-US" baseline="-25000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is </a:t>
                </a:r>
                <a:r>
                  <a:rPr lang="en-US" dirty="0" smtClean="0"/>
                  <a:t>a finite set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set of transitions such that </a:t>
                </a:r>
              </a:p>
              <a:p>
                <a:pPr lvl="2"/>
                <a:r>
                  <a:rPr lang="en-US" dirty="0" smtClean="0"/>
                  <a:t>The guards are described by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rational </a:t>
                </a:r>
                <a:r>
                  <a:rPr lang="en-US" dirty="0" smtClean="0"/>
                  <a:t>clock constraings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implies 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 smtClean="0"/>
                  <a:t> set of clock trajectories for the clock variables in X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8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0B050"/>
                </a:solidFill>
              </a:rPr>
              <a:t>Rational </a:t>
            </a:r>
            <a:r>
              <a:rPr lang="en-US" dirty="0" smtClean="0"/>
              <a:t>Light switch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570037"/>
                <a:ext cx="68580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Switch can be turned on whenever at least 2.25 time units have elapsed since </a:t>
                </a:r>
                <a:r>
                  <a:rPr lang="en-US" dirty="0"/>
                  <a:t>the last turn off. Switches off automatically </a:t>
                </a:r>
                <a:r>
                  <a:rPr lang="en-US" dirty="0" smtClean="0"/>
                  <a:t>15.5 </a:t>
                </a:r>
                <a:r>
                  <a:rPr lang="en-US" dirty="0"/>
                  <a:t>time units after the last on</a:t>
                </a:r>
                <a:r>
                  <a:rPr lang="en-US" dirty="0" smtClean="0"/>
                  <a:t>.</a:t>
                </a:r>
              </a:p>
              <a:p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automaton </a:t>
                </a:r>
                <a:r>
                  <a:rPr lang="en-US" dirty="0"/>
                  <a:t>Switch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internal </a:t>
                </a:r>
                <a:r>
                  <a:rPr lang="en-US" dirty="0"/>
                  <a:t>push; pop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variables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		internal </a:t>
                </a:r>
                <a:r>
                  <a:rPr lang="en-US" dirty="0"/>
                  <a:t>x, y:Real := </a:t>
                </a:r>
                <a:r>
                  <a:rPr lang="en-US" dirty="0" smtClean="0"/>
                  <a:t>0,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:{on,off} </a:t>
                </a:r>
                <a:r>
                  <a:rPr lang="en-US" dirty="0"/>
                  <a:t>:= off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transitions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		internal </a:t>
                </a:r>
                <a:r>
                  <a:rPr lang="en-US" dirty="0"/>
                  <a:t>push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		pre </a:t>
                </a:r>
                <a:r>
                  <a:rPr lang="en-US" dirty="0" smtClean="0"/>
                  <a:t>x &gt;=2.25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smtClean="0"/>
                  <a:t>		</a:t>
                </a:r>
                <a:r>
                  <a:rPr lang="en-US" b="1" dirty="0" err="1" smtClean="0"/>
                  <a:t>eff</a:t>
                </a:r>
                <a:r>
                  <a:rPr lang="en-US" b="1" dirty="0" smtClean="0"/>
                  <a:t> </a:t>
                </a:r>
                <a:r>
                  <a:rPr lang="en-US" b="1" dirty="0"/>
                  <a:t>if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</a:t>
                </a:r>
                <a:r>
                  <a:rPr lang="en-US" dirty="0"/>
                  <a:t>= on </a:t>
                </a:r>
                <a:r>
                  <a:rPr lang="en-US" b="1" dirty="0"/>
                  <a:t>then </a:t>
                </a:r>
                <a:r>
                  <a:rPr lang="en-US" dirty="0"/>
                  <a:t>y := 0 </a:t>
                </a:r>
                <a:r>
                  <a:rPr lang="en-US" b="1" dirty="0" smtClean="0"/>
                  <a:t>fi; </a:t>
                </a:r>
                <a:r>
                  <a:rPr lang="en-US" dirty="0" smtClean="0"/>
                  <a:t>x </a:t>
                </a:r>
                <a:r>
                  <a:rPr lang="en-US" dirty="0"/>
                  <a:t>:= 0;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</a:t>
                </a:r>
                <a:r>
                  <a:rPr lang="en-US" dirty="0"/>
                  <a:t>:= off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internal </a:t>
                </a:r>
                <a:r>
                  <a:rPr lang="en-US" dirty="0"/>
                  <a:t>pop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	pre </a:t>
                </a:r>
                <a:r>
                  <a:rPr lang="en-US" dirty="0"/>
                  <a:t>y = </a:t>
                </a:r>
                <a:r>
                  <a:rPr lang="en-US" dirty="0" smtClean="0"/>
                  <a:t>15.5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</a:t>
                </a:r>
                <a:r>
                  <a:rPr lang="en-US" dirty="0"/>
                  <a:t>= off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		</a:t>
                </a:r>
                <a:r>
                  <a:rPr lang="en-US" b="1" dirty="0" err="1" smtClean="0"/>
                  <a:t>eff</a:t>
                </a:r>
                <a:r>
                  <a:rPr lang="en-US" b="1" dirty="0" smtClean="0"/>
                  <a:t> </a:t>
                </a:r>
                <a:r>
                  <a:rPr lang="en-US" dirty="0"/>
                  <a:t>x := 0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trajectories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		invariant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=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 smtClean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= off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stop </a:t>
                </a:r>
                <a:r>
                  <a:rPr lang="en-US" b="1" dirty="0"/>
                  <a:t>when </a:t>
                </a:r>
                <a:r>
                  <a:rPr lang="en-US" dirty="0"/>
                  <a:t>y = </a:t>
                </a:r>
                <a:r>
                  <a:rPr lang="en-US" dirty="0" smtClean="0"/>
                  <a:t>15.5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loc</a:t>
                </a:r>
                <a:r>
                  <a:rPr lang="en-US" dirty="0" smtClean="0"/>
                  <a:t> = </a:t>
                </a:r>
                <a:r>
                  <a:rPr lang="en-US" dirty="0"/>
                  <a:t>off</a:t>
                </a:r>
              </a:p>
              <a:p>
                <a:pPr marL="0" indent="0">
                  <a:buNone/>
                </a:pPr>
                <a:r>
                  <a:rPr lang="es-ES" b="1" dirty="0" smtClean="0"/>
                  <a:t>		</a:t>
                </a:r>
                <a:r>
                  <a:rPr lang="es-ES" b="1" dirty="0" err="1" smtClean="0"/>
                  <a:t>evolve</a:t>
                </a:r>
                <a:r>
                  <a:rPr lang="es-ES" b="1" dirty="0" smtClean="0"/>
                  <a:t> </a:t>
                </a:r>
                <a:r>
                  <a:rPr lang="es-ES" dirty="0"/>
                  <a:t>d(x) = 1; d(y) =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570037"/>
                <a:ext cx="6858000" cy="4525963"/>
              </a:xfrm>
              <a:blipFill rotWithShape="1">
                <a:blip r:embed="rId2"/>
                <a:stretch>
                  <a:fillRect l="-26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572000"/>
            <a:ext cx="3619500" cy="16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State (Location) Reachability Problem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RTA, check if a particular location is reachable from the initial states</a:t>
            </a:r>
          </a:p>
          <a:p>
            <a:r>
              <a:rPr lang="en-US" dirty="0"/>
              <a:t>I</a:t>
            </a:r>
            <a:r>
              <a:rPr lang="en-US" dirty="0" smtClean="0"/>
              <a:t>s problem decidable? Yes</a:t>
            </a:r>
          </a:p>
          <a:p>
            <a:r>
              <a:rPr lang="en-US" dirty="0" smtClean="0"/>
              <a:t>Key idea: </a:t>
            </a:r>
          </a:p>
          <a:p>
            <a:pPr lvl="1"/>
            <a:r>
              <a:rPr lang="en-US" dirty="0" smtClean="0"/>
              <a:t>Construct a ITA that is </a:t>
            </a:r>
            <a:r>
              <a:rPr lang="en-US" dirty="0" err="1" smtClean="0"/>
              <a:t>bisimilar</a:t>
            </a:r>
            <a:r>
              <a:rPr lang="en-US" dirty="0" smtClean="0"/>
              <a:t> to the given RTA</a:t>
            </a:r>
          </a:p>
          <a:p>
            <a:pPr lvl="1"/>
            <a:r>
              <a:rPr lang="en-US" dirty="0" smtClean="0"/>
              <a:t>Check CSR for ITA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of ITA from RTA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/>
                  <a:t>Multiply all rational constants by a factor q that make them integral</a:t>
                </a:r>
              </a:p>
              <a:p>
                <a:r>
                  <a:rPr lang="en-US" dirty="0" smtClean="0"/>
                  <a:t>Make d(x) = q for all the clocks</a:t>
                </a:r>
              </a:p>
              <a:p>
                <a:endParaRPr lang="en-US" dirty="0"/>
              </a:p>
              <a:p>
                <a:r>
                  <a:rPr lang="en-US" dirty="0" smtClean="0"/>
                  <a:t>RTA Switch is </a:t>
                </a:r>
                <a:r>
                  <a:rPr lang="en-US" dirty="0" err="1" smtClean="0"/>
                  <a:t>bisimilar</a:t>
                </a:r>
                <a:r>
                  <a:rPr lang="en-US" dirty="0" smtClean="0"/>
                  <a:t> to ITA </a:t>
                </a:r>
                <a:r>
                  <a:rPr lang="en-US" dirty="0" err="1" smtClean="0"/>
                  <a:t>Iswitch</a:t>
                </a:r>
                <a:endParaRPr lang="en-US" dirty="0" smtClean="0"/>
              </a:p>
              <a:p>
                <a:r>
                  <a:rPr lang="en-US" dirty="0" smtClean="0"/>
                  <a:t>Simulation relation R is given by (</a:t>
                </a:r>
                <a:r>
                  <a:rPr lang="en-US" b="1" dirty="0" err="1" smtClean="0"/>
                  <a:t>u,s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:r>
                  <a:rPr lang="en-US" b="1" dirty="0" err="1" smtClean="0"/>
                  <a:t>u.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= 4 </a:t>
                </a:r>
                <a:r>
                  <a:rPr lang="en-US" b="1" dirty="0" err="1" smtClean="0"/>
                  <a:t>s.</a:t>
                </a:r>
                <a:r>
                  <a:rPr lang="en-US" dirty="0" err="1" smtClean="0"/>
                  <a:t>x</a:t>
                </a:r>
                <a:r>
                  <a:rPr lang="en-US" dirty="0" smtClean="0"/>
                  <a:t> and </a:t>
                </a:r>
                <a:r>
                  <a:rPr lang="en-US" b="1" dirty="0" err="1" smtClean="0"/>
                  <a:t>u.</a:t>
                </a:r>
                <a:r>
                  <a:rPr lang="en-US" dirty="0" err="1" smtClean="0"/>
                  <a:t>y</a:t>
                </a:r>
                <a:r>
                  <a:rPr lang="en-US" dirty="0" smtClean="0"/>
                  <a:t> </a:t>
                </a:r>
                <a:r>
                  <a:rPr lang="en-US" dirty="0"/>
                  <a:t>= 4 </a:t>
                </a:r>
                <a:r>
                  <a:rPr lang="en-US" b="1" dirty="0" err="1" smtClean="0"/>
                  <a:t>s.</a:t>
                </a:r>
                <a:r>
                  <a:rPr lang="en-US" dirty="0" err="1"/>
                  <a:t>y</a:t>
                </a:r>
                <a:r>
                  <a:rPr lang="en-US" dirty="0" smtClean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0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19600" y="1600200"/>
                <a:ext cx="4648200" cy="45259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automaton </a:t>
                </a:r>
                <a:r>
                  <a:rPr lang="en-US" dirty="0" err="1" smtClean="0"/>
                  <a:t>ISwitch</a:t>
                </a:r>
                <a:endParaRPr lang="en-US" dirty="0"/>
              </a:p>
              <a:p>
                <a:r>
                  <a:rPr lang="en-US" b="1" dirty="0"/>
                  <a:t>internal </a:t>
                </a:r>
                <a:r>
                  <a:rPr lang="en-US" dirty="0"/>
                  <a:t>push; pop</a:t>
                </a:r>
              </a:p>
              <a:p>
                <a:r>
                  <a:rPr lang="en-US" b="1" dirty="0"/>
                  <a:t>variables</a:t>
                </a:r>
              </a:p>
              <a:p>
                <a:pPr marL="0" indent="0">
                  <a:buNone/>
                </a:pPr>
                <a:r>
                  <a:rPr lang="en-US" b="1" dirty="0"/>
                  <a:t>	internal </a:t>
                </a:r>
                <a:r>
                  <a:rPr lang="en-US" dirty="0"/>
                  <a:t>x, y:Real := 0, </a:t>
                </a:r>
                <a:r>
                  <a:rPr lang="en-US" dirty="0" err="1"/>
                  <a:t>loc</a:t>
                </a:r>
                <a:r>
                  <a:rPr lang="en-US" dirty="0"/>
                  <a:t>:{on,off} := off</a:t>
                </a:r>
              </a:p>
              <a:p>
                <a:r>
                  <a:rPr lang="en-US" b="1" dirty="0"/>
                  <a:t>transitions</a:t>
                </a:r>
              </a:p>
              <a:p>
                <a:r>
                  <a:rPr lang="en-US" b="1" dirty="0"/>
                  <a:t>internal </a:t>
                </a:r>
                <a:r>
                  <a:rPr lang="en-US" dirty="0"/>
                  <a:t>push</a:t>
                </a:r>
              </a:p>
              <a:p>
                <a:pPr marL="0" indent="0">
                  <a:buNone/>
                </a:pPr>
                <a:r>
                  <a:rPr lang="en-US" b="1" dirty="0"/>
                  <a:t>	pre </a:t>
                </a:r>
                <a:r>
                  <a:rPr lang="en-US" dirty="0"/>
                  <a:t>x  9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err="1"/>
                  <a:t>eff</a:t>
                </a:r>
                <a:r>
                  <a:rPr lang="en-US" b="1" dirty="0"/>
                  <a:t> if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:r>
                  <a:rPr lang="en-US" b="1" dirty="0"/>
                  <a:t>then </a:t>
                </a:r>
                <a:r>
                  <a:rPr lang="en-US" dirty="0"/>
                  <a:t>y := 0 </a:t>
                </a:r>
                <a:r>
                  <a:rPr lang="en-US" b="1" dirty="0"/>
                  <a:t>fi; </a:t>
                </a:r>
                <a:r>
                  <a:rPr lang="en-US" dirty="0"/>
                  <a:t>x := 0; </a:t>
                </a:r>
                <a:r>
                  <a:rPr lang="en-US" dirty="0" err="1"/>
                  <a:t>loc</a:t>
                </a:r>
                <a:r>
                  <a:rPr lang="en-US" dirty="0"/>
                  <a:t> := off</a:t>
                </a:r>
              </a:p>
              <a:p>
                <a:r>
                  <a:rPr lang="en-US" b="1" dirty="0"/>
                  <a:t>internal </a:t>
                </a:r>
                <a:r>
                  <a:rPr lang="en-US" dirty="0"/>
                  <a:t>pop</a:t>
                </a:r>
              </a:p>
              <a:p>
                <a:pPr marL="0" indent="0">
                  <a:buNone/>
                </a:pPr>
                <a:r>
                  <a:rPr lang="en-US" b="1" dirty="0"/>
                  <a:t>	pre </a:t>
                </a:r>
                <a:r>
                  <a:rPr lang="en-US" dirty="0"/>
                  <a:t>y = </a:t>
                </a:r>
                <a:r>
                  <a:rPr lang="en-US" dirty="0" smtClean="0"/>
                  <a:t>62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b="1" dirty="0" err="1"/>
                  <a:t>eff</a:t>
                </a:r>
                <a:r>
                  <a:rPr lang="en-US" b="1" dirty="0"/>
                  <a:t> </a:t>
                </a:r>
                <a:r>
                  <a:rPr lang="en-US" dirty="0"/>
                  <a:t>x := 0</a:t>
                </a:r>
              </a:p>
              <a:p>
                <a:r>
                  <a:rPr lang="en-US" b="1" dirty="0"/>
                  <a:t>trajectories</a:t>
                </a:r>
              </a:p>
              <a:p>
                <a:pPr marL="0" indent="0">
                  <a:buNone/>
                </a:pPr>
                <a:r>
                  <a:rPr lang="en-US" b="1" dirty="0"/>
                  <a:t>	invariant </a:t>
                </a:r>
                <a:r>
                  <a:rPr lang="en-US" dirty="0" err="1"/>
                  <a:t>loc</a:t>
                </a:r>
                <a:r>
                  <a:rPr lang="en-US" dirty="0"/>
                  <a:t> =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stop when </a:t>
                </a:r>
                <a:r>
                  <a:rPr lang="en-US" dirty="0"/>
                  <a:t>y = </a:t>
                </a:r>
                <a:r>
                  <a:rPr lang="en-US" dirty="0" smtClean="0"/>
                  <a:t>62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loc</a:t>
                </a:r>
                <a:r>
                  <a:rPr lang="en-US" dirty="0"/>
                  <a:t> = off</a:t>
                </a:r>
              </a:p>
              <a:p>
                <a:pPr marL="0" indent="0">
                  <a:buNone/>
                </a:pPr>
                <a:r>
                  <a:rPr lang="es-ES" b="1" dirty="0"/>
                  <a:t>	</a:t>
                </a:r>
                <a:r>
                  <a:rPr lang="es-ES" b="1" dirty="0" err="1"/>
                  <a:t>evolve</a:t>
                </a:r>
                <a:r>
                  <a:rPr lang="es-ES" b="1" dirty="0"/>
                  <a:t> </a:t>
                </a:r>
                <a:r>
                  <a:rPr lang="es-ES" dirty="0"/>
                  <a:t>d(x) = </a:t>
                </a:r>
                <a:r>
                  <a:rPr lang="es-ES" dirty="0" smtClean="0"/>
                  <a:t>4; </a:t>
                </a:r>
                <a:r>
                  <a:rPr lang="es-ES" dirty="0"/>
                  <a:t>d(y) = </a:t>
                </a:r>
                <a:r>
                  <a:rPr lang="es-ES" dirty="0" smtClean="0"/>
                  <a:t>4</a:t>
                </a:r>
                <a:endParaRPr lang="es-E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19600" y="1600200"/>
                <a:ext cx="4648200" cy="4525963"/>
              </a:xfrm>
              <a:blipFill rotWithShape="1">
                <a:blip r:embed="rId3"/>
                <a:stretch>
                  <a:fillRect l="-39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0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2. Multi-Rate Automaton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Definition. </a:t>
                </a:r>
                <a:r>
                  <a:rPr lang="en-US" dirty="0"/>
                  <a:t>A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multirate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automaton </a:t>
                </a:r>
                <a:r>
                  <a:rPr lang="en-US" dirty="0"/>
                  <a:t>is a HIOA A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〈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</a:t>
                </a:r>
              </a:p>
              <a:p>
                <a:pPr lvl="1"/>
                <a:r>
                  <a:rPr lang="en-US" dirty="0" smtClean="0"/>
                  <a:t>V </a:t>
                </a:r>
                <a:r>
                  <a:rPr lang="en-US" dirty="0"/>
                  <a:t>= </a:t>
                </a:r>
                <a:r>
                  <a:rPr lang="en-US" dirty="0" smtClean="0"/>
                  <a:t>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𝑙𝑜𝑐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set of 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continuous variables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𝑙𝑜𝑐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discrete state variable of finite type </a:t>
                </a:r>
                <a:r>
                  <a:rPr lang="en-US" dirty="0" smtClean="0"/>
                  <a:t>Ł</a:t>
                </a:r>
                <a:endParaRPr lang="en-US" baseline="-25000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is </a:t>
                </a:r>
                <a:r>
                  <a:rPr lang="en-US" dirty="0" smtClean="0"/>
                  <a:t>a finite set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a set of transitions such that </a:t>
                </a:r>
              </a:p>
              <a:p>
                <a:pPr lvl="2"/>
                <a:r>
                  <a:rPr lang="en-US" dirty="0" smtClean="0"/>
                  <a:t>The guards are described by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rational </a:t>
                </a:r>
                <a:r>
                  <a:rPr lang="en-US" dirty="0" smtClean="0"/>
                  <a:t>clock constraings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Φ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implies either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𝒯</m:t>
                    </m:r>
                  </m:oMath>
                </a14:m>
                <a:r>
                  <a:rPr lang="en-US" dirty="0" smtClean="0"/>
                  <a:t> set of trajectories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  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∃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𝑠𝑢𝑐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𝑎𝑡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𝒯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𝑑𝑜𝑚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4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1821</Words>
  <Application>Microsoft Office PowerPoint</Application>
  <PresentationFormat>On-screen Show (4:3)</PresentationFormat>
  <Paragraphs>232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ECE/CS 584: Verification of Embedded Computing Systems Timed to Hybrid Automata  </vt:lpstr>
      <vt:lpstr>Announcements</vt:lpstr>
      <vt:lpstr>Last lecture</vt:lpstr>
      <vt:lpstr>Clocks and Rational Clock Constraints</vt:lpstr>
      <vt:lpstr>Step 1. Rational Timed Automata</vt:lpstr>
      <vt:lpstr>Example: Rational Light switch</vt:lpstr>
      <vt:lpstr>Control State (Location) Reachability Problem</vt:lpstr>
      <vt:lpstr>Construction of ITA from RTA</vt:lpstr>
      <vt:lpstr>Step 2. Multi-Rate Automaton</vt:lpstr>
      <vt:lpstr>Control State (Location) Reachability Problem</vt:lpstr>
      <vt:lpstr>Example</vt:lpstr>
      <vt:lpstr>Step 3. Initialized Rectangular HA</vt:lpstr>
      <vt:lpstr>PowerPoint Presentation</vt:lpstr>
      <vt:lpstr>PowerPoint Presentation</vt:lpstr>
      <vt:lpstr>CSR Decidable for IRHA?</vt:lpstr>
      <vt:lpstr>Example IRHA</vt:lpstr>
      <vt:lpstr>Initialized Singular HA</vt:lpstr>
      <vt:lpstr>Transitions</vt:lpstr>
      <vt:lpstr>Initialized Singular HA</vt:lpstr>
      <vt:lpstr>Can this be further generalized ? </vt:lpstr>
      <vt:lpstr>Reachability Computation with polyhedra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Sayan Mitras</cp:lastModifiedBy>
  <cp:revision>46</cp:revision>
  <dcterms:created xsi:type="dcterms:W3CDTF">2012-10-01T19:13:24Z</dcterms:created>
  <dcterms:modified xsi:type="dcterms:W3CDTF">2012-10-16T04:46:21Z</dcterms:modified>
</cp:coreProperties>
</file>