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0" r:id="rId3"/>
    <p:sldId id="263" r:id="rId4"/>
    <p:sldId id="386" r:id="rId5"/>
    <p:sldId id="387" r:id="rId6"/>
    <p:sldId id="363" r:id="rId7"/>
    <p:sldId id="380" r:id="rId8"/>
    <p:sldId id="373" r:id="rId9"/>
    <p:sldId id="293" r:id="rId10"/>
    <p:sldId id="337" r:id="rId11"/>
    <p:sldId id="277" r:id="rId12"/>
    <p:sldId id="343" r:id="rId13"/>
    <p:sldId id="344" r:id="rId14"/>
    <p:sldId id="339" r:id="rId15"/>
    <p:sldId id="388" r:id="rId16"/>
    <p:sldId id="340" r:id="rId17"/>
    <p:sldId id="333" r:id="rId18"/>
    <p:sldId id="346" r:id="rId19"/>
    <p:sldId id="370" r:id="rId20"/>
    <p:sldId id="372" r:id="rId21"/>
    <p:sldId id="309" r:id="rId22"/>
    <p:sldId id="374" r:id="rId23"/>
    <p:sldId id="294" r:id="rId24"/>
    <p:sldId id="389" r:id="rId25"/>
    <p:sldId id="378" r:id="rId26"/>
    <p:sldId id="283" r:id="rId27"/>
    <p:sldId id="272" r:id="rId28"/>
    <p:sldId id="271" r:id="rId29"/>
    <p:sldId id="280" r:id="rId30"/>
    <p:sldId id="375" r:id="rId31"/>
    <p:sldId id="317" r:id="rId32"/>
    <p:sldId id="376" r:id="rId33"/>
    <p:sldId id="377" r:id="rId34"/>
    <p:sldId id="390" r:id="rId35"/>
    <p:sldId id="257" r:id="rId36"/>
    <p:sldId id="347" r:id="rId37"/>
    <p:sldId id="393" r:id="rId38"/>
    <p:sldId id="365" r:id="rId39"/>
    <p:sldId id="384" r:id="rId40"/>
    <p:sldId id="385" r:id="rId41"/>
    <p:sldId id="391" r:id="rId42"/>
    <p:sldId id="392" r:id="rId43"/>
    <p:sldId id="383" r:id="rId44"/>
    <p:sldId id="366" r:id="rId45"/>
    <p:sldId id="314" r:id="rId46"/>
    <p:sldId id="315" r:id="rId47"/>
    <p:sldId id="368" r:id="rId48"/>
    <p:sldId id="364" r:id="rId49"/>
    <p:sldId id="330" r:id="rId50"/>
    <p:sldId id="334" r:id="rId51"/>
    <p:sldId id="312" r:id="rId52"/>
    <p:sldId id="394" r:id="rId53"/>
  </p:sldIdLst>
  <p:sldSz cx="9144000" cy="6858000" type="screen4x3"/>
  <p:notesSz cx="9296400" cy="6858000"/>
  <p:custDataLst>
    <p:tags r:id="rId56"/>
  </p:custDataLst>
  <p:defaultTextStyle>
    <a:defPPr>
      <a:defRPr lang="he-IL"/>
    </a:defPPr>
    <a:lvl1pPr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33FF"/>
    <a:srgbClr val="00CC00"/>
    <a:srgbClr val="008000"/>
    <a:srgbClr val="0000FF"/>
    <a:srgbClr val="F3FBFF"/>
    <a:srgbClr val="E1F4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5" autoAdjust="0"/>
    <p:restoredTop sz="92267" autoAdjust="0"/>
  </p:normalViewPr>
  <p:slideViewPr>
    <p:cSldViewPr showGuides="1">
      <p:cViewPr>
        <p:scale>
          <a:sx n="75" d="100"/>
          <a:sy n="75" d="100"/>
        </p:scale>
        <p:origin x="-100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FFBED653-0D42-47DE-BCC7-D29C7BA369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5T17:35:32.30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4827 3943 49,'-13'8'32,"8"2"1,2 6-2,2 5-26,6 10-1,-1 1 1,6 10-1,-2-2-2,4 5 1,0 0-1,0 0 0,0-6 0,-3-2-3,0-6 1,-3-6-5,3 0-4,-9-11-24,0-14-1,10-2-1,-2-13 1</inkml:trace>
  <inkml:trace contextRef="#ctx0" brushRef="#br0" timeOffset="329.0189">5051 3833 64,'5'-22'36,"-2"-3"-1,8 7 2,-1-1-33,7 6 2,-1 3-2,5 8 0,-3 7-4,-2 13 0,-4 14-1,-7 15-2,-8 13 2,-5 7-2,-3 3 2,-4 0-1,1-6 1,2-7 1,6-14 1,8-11-1,7-16 1,9-11 0,9-10 0,9-9 0,6-8 0,5-7 0,4-2-2,0-9-6,6 4-28,-5-2 0,-1 6-2,-8-3 1</inkml:trace>
  <inkml:trace contextRef="#ctx0" brushRef="#br0" timeOffset="1086.0622">6569 6938 38,'-16'-6'33,"-1"-6"0,-2-4-1,5-1-30,-7-2-1,2 3 1,-4 2-2,1 6 0,-4 10 0,0 10 0,-2 10-1,-1 9 1,5 8-1,2 4 0,7 0 0,5-2 1,8-8-1,7-9 0,9-14 1,10-11 0,5-14 1,6-12 0,3-7 1,6-6 1,0-6 1,0 2-1,-5 2 1,-2 8-1,-7 7 1,-2 14-1,-5 10-1,-4 15 0,-3 17-1,1 15 1,-2 14-2,4 12 2,2 14-1,0 9 0,1 8-2,0 5-2,9 9-12,0-9-21,3 2-2,-3-10 0,8-5-1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 rtl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D4EC714C-6C1C-44C2-8129-92E4CFCF5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08A1F-3ACC-46B1-9C98-28ADA997A3E6}" type="slidenum">
              <a:rPr lang="en-US"/>
              <a:pPr/>
              <a:t>13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path does not satisfy not \phi implies it satisfies \phi</a:t>
            </a:r>
          </a:p>
          <a:p>
            <a:r>
              <a:rPr lang="en-US"/>
              <a:t>so this gives a plan for accomplishing \phi</a:t>
            </a:r>
          </a:p>
          <a:p>
            <a:r>
              <a:rPr lang="en-US"/>
              <a:t>abstract, discrete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E1C19-84C9-4E1C-9EA1-9A2CECCA35D8}" type="slidenum">
              <a:rPr lang="en-US"/>
              <a:pPr/>
              <a:t>15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A2EAC-0205-48A0-BB77-7BD5C63670CC}" type="slidenum">
              <a:rPr lang="en-US"/>
              <a:pPr/>
              <a:t>24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714C-6C1C-44C2-8129-92E4CFCF58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FBE77-9D75-42D4-BB89-BBECA3163BB2}" type="slidenum">
              <a:rPr lang="en-US"/>
              <a:pPr/>
              <a:t>34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93446-CF37-4F90-8AF1-5231F8A8233D}" type="slidenum">
              <a:rPr lang="en-US"/>
              <a:pPr/>
              <a:t>41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27DA5-AA22-412B-8EC4-E2BBE9B46FDF}" type="slidenum">
              <a:rPr lang="en-US"/>
              <a:pPr/>
              <a:t>42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672F-32CC-46DA-A51B-FB7B09DCAD3A}" type="slidenum">
              <a:rPr lang="en-US"/>
              <a:pPr/>
              <a:t>44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19200"/>
            <a:ext cx="4191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4191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81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7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8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3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8545513" y="6472238"/>
            <a:ext cx="6096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fld id="{49844128-02F5-4B20-BE63-B1A70A808A3D}" type="slidenum">
              <a:rPr lang="en-US" sz="1800">
                <a:latin typeface="Comic Sans MS" pitchFamily="66" charset="0"/>
              </a:rPr>
              <a:pPr algn="l" rtl="0">
                <a:spcBef>
                  <a:spcPct val="20000"/>
                </a:spcBef>
              </a:pPr>
              <a:t>‹#›</a:t>
            </a:fld>
            <a:endParaRPr lang="en-US" sz="1800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Hadas\Work\Presentations\difzx_exmp2.avi" TargetMode="External"/><Relationship Id="rId1" Type="http://schemas.openxmlformats.org/officeDocument/2006/relationships/video" Target="file:///C:\Users\Hadas\Work\Presentations\trajBoth_exmp2.avi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RSS07\ConnerJune07_RAM\sim_multi_run_5_320X360_world.avi" TargetMode="Externa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Hadas\Work\Presentations\CASE08_sim.wm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png"/><Relationship Id="rId2" Type="http://schemas.openxmlformats.org/officeDocument/2006/relationships/video" Target="file:///C:\Users\Hadas\Work\RSS08\SimVideos\NQEc_closeUp.wmv" TargetMode="External"/><Relationship Id="rId1" Type="http://schemas.openxmlformats.org/officeDocument/2006/relationships/video" Target="file:///C:\Users\Hadas\Work\RSS08\SimVideos\NQEa_all.wm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video" Target="file:///C:\Users\Hadas\Work\RSS07_RAM\Simulation2\sim_parking_run_5_320X360_world.avi" TargetMode="External"/><Relationship Id="rId7" Type="http://schemas.openxmlformats.org/officeDocument/2006/relationships/image" Target="../media/image45.png"/><Relationship Id="rId2" Type="http://schemas.openxmlformats.org/officeDocument/2006/relationships/video" Target="file:///C:\Users\Hadas\Work\RSS07_RAM\Simulation2\sim_parking_run_1_360X360_park.avi" TargetMode="External"/><Relationship Id="rId1" Type="http://schemas.openxmlformats.org/officeDocument/2006/relationships/video" Target="file:///C:\Users\Hadas\Work\RSS07_RAM\Simulation2\sim_parking_run_1_320X360_world.avi" TargetMode="Externa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12.xml"/><Relationship Id="rId4" Type="http://schemas.openxmlformats.org/officeDocument/2006/relationships/video" Target="file:///C:\Users\Hadas\Work\RSS07_RAM\Simulation2\sim_parking_run_3_320X360_world.avi" TargetMode="External"/><Relationship Id="rId9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HIGH LEVEL TASKS TO 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LOW LEVEL CONTROLLERS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ECE584: Embedded System Verification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</a:t>
            </a:r>
            <a:r>
              <a:rPr lang="en-US" sz="2800" dirty="0" smtClean="0">
                <a:solidFill>
                  <a:schemeClr val="tx1"/>
                </a:solidFill>
              </a:rPr>
              <a:t>ecture 21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slides from: </a:t>
            </a:r>
            <a:r>
              <a:rPr lang="en-US" sz="2400" b="1" dirty="0" err="1">
                <a:solidFill>
                  <a:schemeClr val="tx1"/>
                </a:solidFill>
              </a:rPr>
              <a:t>Hadas</a:t>
            </a:r>
            <a:r>
              <a:rPr lang="en-US" sz="2400" b="1" dirty="0">
                <a:solidFill>
                  <a:schemeClr val="tx1"/>
                </a:solidFill>
              </a:rPr>
              <a:t> Kress-</a:t>
            </a:r>
            <a:r>
              <a:rPr lang="en-US" sz="2400" b="1" dirty="0" err="1">
                <a:solidFill>
                  <a:schemeClr val="tx1"/>
                </a:solidFill>
              </a:rPr>
              <a:t>Gazit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hadaskg@grasp.upenn.edu</a:t>
            </a:r>
            <a:r>
              <a:rPr lang="en-US" sz="800" dirty="0">
                <a:solidFill>
                  <a:srgbClr val="0000FF"/>
                </a:solidFill>
                <a:latin typeface="Courier New" pitchFamily="49" charset="0"/>
              </a:rPr>
              <a:t/>
            </a:r>
            <a:br>
              <a:rPr lang="en-US" sz="800" dirty="0">
                <a:solidFill>
                  <a:srgbClr val="0000FF"/>
                </a:solidFill>
                <a:latin typeface="Courier New" pitchFamily="49" charset="0"/>
              </a:rPr>
            </a:br>
            <a:r>
              <a:rPr lang="en-US" sz="800" dirty="0">
                <a:solidFill>
                  <a:schemeClr val="tx1"/>
                </a:solidFill>
                <a:latin typeface="Courier New" pitchFamily="49" charset="0"/>
              </a:rPr>
              <a:t/>
            </a:r>
            <a:br>
              <a:rPr lang="en-US" sz="800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2400" b="1" dirty="0">
                <a:solidFill>
                  <a:schemeClr val="tx1"/>
                </a:solidFill>
              </a:rPr>
              <a:t>lecturer : </a:t>
            </a:r>
            <a:r>
              <a:rPr lang="en-US" sz="2400" b="1" dirty="0" err="1">
                <a:solidFill>
                  <a:schemeClr val="tx1"/>
                </a:solidFill>
              </a:rPr>
              <a:t>Sayan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Mitra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mitras@crhc.uiuc.edu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191000" y="1074738"/>
            <a:ext cx="4724400" cy="2430462"/>
          </a:xfrm>
          <a:prstGeom prst="rect">
            <a:avLst/>
          </a:prstGeom>
          <a:solidFill>
            <a:srgbClr val="D8B1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b" anchorCtr="1"/>
          <a:lstStyle/>
          <a:p>
            <a:pPr marL="342900" indent="-342900" algn="ctr"/>
            <a:r>
              <a:rPr lang="en-US">
                <a:latin typeface="Palatino Linotype" pitchFamily="18" charset="0"/>
              </a:rPr>
              <a:t>FSM S</a:t>
            </a:r>
            <a:r>
              <a:rPr lang="en-US" b="1"/>
              <a:t>                      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228600" y="1074738"/>
            <a:ext cx="3581400" cy="2354262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 dirty="0">
                <a:latin typeface="Palatino Linotype" pitchFamily="18" charset="0"/>
              </a:rPr>
              <a:t>specification</a:t>
            </a:r>
          </a:p>
          <a:p>
            <a:pPr marL="342900" indent="-342900" algn="ctr"/>
            <a:r>
              <a:rPr lang="el-GR" sz="3600" dirty="0" smtClean="0">
                <a:latin typeface="Palatino Linotype" pitchFamily="18" charset="0"/>
              </a:rPr>
              <a:t>φ</a:t>
            </a:r>
            <a:endParaRPr lang="en-US" sz="3600" dirty="0" smtClean="0">
              <a:latin typeface="Palatino Linotype" pitchFamily="18" charset="0"/>
            </a:endParaRPr>
          </a:p>
          <a:p>
            <a:pPr marL="342900" indent="-342900" algn="ctr"/>
            <a:r>
              <a:rPr lang="en-US" sz="3600" dirty="0" smtClean="0">
                <a:latin typeface="Palatino Linotype" pitchFamily="18" charset="0"/>
              </a:rPr>
              <a:t>LTL</a:t>
            </a:r>
            <a:endParaRPr lang="el-GR" sz="3600" dirty="0">
              <a:latin typeface="Palatino Linotype" pitchFamily="18" charset="0"/>
            </a:endParaRP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 rot="10800000" flipH="1">
            <a:off x="1600200" y="3505200"/>
            <a:ext cx="1500188" cy="1066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wrap="none" lIns="90488" tIns="44450" rIns="90488" bIns="44450" anchor="ctr"/>
          <a:lstStyle/>
          <a:p>
            <a:pPr marL="342900" indent="-342900" algn="ctr"/>
            <a:endParaRPr 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276600" y="3733800"/>
            <a:ext cx="2209800" cy="9906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 sz="1800" dirty="0">
                <a:latin typeface="Palatino Linotype" pitchFamily="18" charset="0"/>
              </a:rPr>
              <a:t>does </a:t>
            </a:r>
            <a:r>
              <a:rPr lang="en-US" sz="1800" dirty="0" smtClean="0">
                <a:latin typeface="Palatino Linotype" pitchFamily="18" charset="0"/>
              </a:rPr>
              <a:t>every path in S </a:t>
            </a:r>
            <a:endParaRPr lang="en-US" sz="1800" dirty="0">
              <a:latin typeface="Palatino Linotype" pitchFamily="18" charset="0"/>
            </a:endParaRPr>
          </a:p>
          <a:p>
            <a:pPr marL="342900" indent="-342900" algn="ctr"/>
            <a:r>
              <a:rPr lang="en-US" sz="1800" dirty="0">
                <a:latin typeface="Palatino Linotype" pitchFamily="18" charset="0"/>
              </a:rPr>
              <a:t>satisfy </a:t>
            </a:r>
            <a:r>
              <a:rPr lang="el-GR" sz="1800" dirty="0">
                <a:latin typeface="Palatino Linotype" pitchFamily="18" charset="0"/>
              </a:rPr>
              <a:t>φ</a:t>
            </a:r>
            <a:r>
              <a:rPr lang="en-US" sz="1800" dirty="0">
                <a:latin typeface="Palatino Linotype" pitchFamily="18" charset="0"/>
              </a:rPr>
              <a:t> ?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 rot="10800000">
            <a:off x="5586413" y="3608388"/>
            <a:ext cx="1500187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wrap="none" lIns="90488" tIns="44450" rIns="90488" bIns="44450" anchor="ctr"/>
          <a:lstStyle/>
          <a:p>
            <a:pPr marL="342900" indent="-342900" algn="ctr"/>
            <a:endParaRPr lang="en-US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752600" y="228600"/>
            <a:ext cx="556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spcBef>
                <a:spcPct val="20000"/>
              </a:spcBef>
            </a:pPr>
            <a:r>
              <a:rPr lang="en-US" sz="4000">
                <a:latin typeface="Palatino Linotype" pitchFamily="18" charset="0"/>
              </a:rPr>
              <a:t>model checking</a:t>
            </a:r>
          </a:p>
        </p:txBody>
      </p: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5334000" y="1074738"/>
            <a:ext cx="2397125" cy="2381250"/>
            <a:chOff x="3552" y="2064"/>
            <a:chExt cx="1706" cy="1748"/>
          </a:xfrm>
        </p:grpSpPr>
        <p:sp>
          <p:nvSpPr>
            <p:cNvPr id="119817" name="Oval 9"/>
            <p:cNvSpPr>
              <a:spLocks noChangeArrowheads="1"/>
            </p:cNvSpPr>
            <p:nvPr/>
          </p:nvSpPr>
          <p:spPr bwMode="auto">
            <a:xfrm>
              <a:off x="4224" y="2352"/>
              <a:ext cx="384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" name="Text Box 10"/>
            <p:cNvSpPr txBox="1">
              <a:spLocks noChangeArrowheads="1"/>
            </p:cNvSpPr>
            <p:nvPr/>
          </p:nvSpPr>
          <p:spPr bwMode="auto">
            <a:xfrm>
              <a:off x="4199" y="2368"/>
              <a:ext cx="4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a,b </a:t>
              </a:r>
            </a:p>
          </p:txBody>
        </p:sp>
        <p:sp>
          <p:nvSpPr>
            <p:cNvPr id="119819" name="Oval 11"/>
            <p:cNvSpPr>
              <a:spLocks noChangeArrowheads="1"/>
            </p:cNvSpPr>
            <p:nvPr/>
          </p:nvSpPr>
          <p:spPr bwMode="auto">
            <a:xfrm>
              <a:off x="4704" y="2928"/>
              <a:ext cx="384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0" name="Text Box 12"/>
            <p:cNvSpPr txBox="1">
              <a:spLocks noChangeArrowheads="1"/>
            </p:cNvSpPr>
            <p:nvPr/>
          </p:nvSpPr>
          <p:spPr bwMode="auto">
            <a:xfrm>
              <a:off x="4704" y="2944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a,b </a:t>
              </a:r>
            </a:p>
          </p:txBody>
        </p:sp>
        <p:sp>
          <p:nvSpPr>
            <p:cNvPr id="119821" name="Oval 13"/>
            <p:cNvSpPr>
              <a:spLocks noChangeArrowheads="1"/>
            </p:cNvSpPr>
            <p:nvPr/>
          </p:nvSpPr>
          <p:spPr bwMode="auto">
            <a:xfrm>
              <a:off x="4320" y="3504"/>
              <a:ext cx="384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2" name="Text Box 14"/>
            <p:cNvSpPr txBox="1">
              <a:spLocks noChangeArrowheads="1"/>
            </p:cNvSpPr>
            <p:nvPr/>
          </p:nvSpPr>
          <p:spPr bwMode="auto">
            <a:xfrm>
              <a:off x="4303" y="3521"/>
              <a:ext cx="4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a,c </a:t>
              </a:r>
            </a:p>
          </p:txBody>
        </p:sp>
        <p:sp>
          <p:nvSpPr>
            <p:cNvPr id="119823" name="Oval 15"/>
            <p:cNvSpPr>
              <a:spLocks noChangeArrowheads="1"/>
            </p:cNvSpPr>
            <p:nvPr/>
          </p:nvSpPr>
          <p:spPr bwMode="auto">
            <a:xfrm>
              <a:off x="3648" y="3216"/>
              <a:ext cx="384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4" name="Text Box 16"/>
            <p:cNvSpPr txBox="1">
              <a:spLocks noChangeArrowheads="1"/>
            </p:cNvSpPr>
            <p:nvPr/>
          </p:nvSpPr>
          <p:spPr bwMode="auto">
            <a:xfrm>
              <a:off x="3623" y="3232"/>
              <a:ext cx="4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a,b </a:t>
              </a:r>
            </a:p>
          </p:txBody>
        </p:sp>
        <p:sp>
          <p:nvSpPr>
            <p:cNvPr id="119825" name="Oval 17"/>
            <p:cNvSpPr>
              <a:spLocks noChangeArrowheads="1"/>
            </p:cNvSpPr>
            <p:nvPr/>
          </p:nvSpPr>
          <p:spPr bwMode="auto">
            <a:xfrm>
              <a:off x="3552" y="2592"/>
              <a:ext cx="384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6" name="Text Box 18"/>
            <p:cNvSpPr txBox="1">
              <a:spLocks noChangeArrowheads="1"/>
            </p:cNvSpPr>
            <p:nvPr/>
          </p:nvSpPr>
          <p:spPr bwMode="auto">
            <a:xfrm>
              <a:off x="3632" y="2608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9827" name="Oval 19"/>
            <p:cNvSpPr>
              <a:spLocks noChangeArrowheads="1"/>
            </p:cNvSpPr>
            <p:nvPr/>
          </p:nvSpPr>
          <p:spPr bwMode="auto">
            <a:xfrm>
              <a:off x="4848" y="2400"/>
              <a:ext cx="384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8" name="Text Box 20"/>
            <p:cNvSpPr txBox="1">
              <a:spLocks noChangeArrowheads="1"/>
            </p:cNvSpPr>
            <p:nvPr/>
          </p:nvSpPr>
          <p:spPr bwMode="auto">
            <a:xfrm>
              <a:off x="4823" y="2416"/>
              <a:ext cx="4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b,c </a:t>
              </a:r>
            </a:p>
          </p:txBody>
        </p:sp>
        <p:cxnSp>
          <p:nvCxnSpPr>
            <p:cNvPr id="119829" name="AutoShape 21"/>
            <p:cNvCxnSpPr>
              <a:cxnSpLocks noChangeShapeType="1"/>
              <a:stCxn id="119817" idx="3"/>
              <a:endCxn id="119825" idx="6"/>
            </p:cNvCxnSpPr>
            <p:nvPr/>
          </p:nvCxnSpPr>
          <p:spPr bwMode="auto">
            <a:xfrm rot="5400000">
              <a:off x="4039" y="2495"/>
              <a:ext cx="138" cy="34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0" name="AutoShape 22"/>
            <p:cNvCxnSpPr>
              <a:cxnSpLocks noChangeShapeType="1"/>
              <a:stCxn id="119817" idx="4"/>
              <a:endCxn id="119823" idx="0"/>
            </p:cNvCxnSpPr>
            <p:nvPr/>
          </p:nvCxnSpPr>
          <p:spPr bwMode="auto">
            <a:xfrm rot="5400000">
              <a:off x="3840" y="2640"/>
              <a:ext cx="576" cy="57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1" name="AutoShape 23"/>
            <p:cNvCxnSpPr>
              <a:cxnSpLocks noChangeShapeType="1"/>
              <a:stCxn id="119825" idx="3"/>
              <a:endCxn id="119825" idx="2"/>
            </p:cNvCxnSpPr>
            <p:nvPr/>
          </p:nvCxnSpPr>
          <p:spPr bwMode="auto">
            <a:xfrm rot="16200000" flipV="1">
              <a:off x="3529" y="2759"/>
              <a:ext cx="102" cy="56"/>
            </a:xfrm>
            <a:prstGeom prst="curvedConnector4">
              <a:avLst>
                <a:gd name="adj1" fmla="val -182352"/>
                <a:gd name="adj2" fmla="val 35714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2" name="AutoShape 24"/>
            <p:cNvCxnSpPr>
              <a:cxnSpLocks noChangeShapeType="1"/>
              <a:stCxn id="119823" idx="6"/>
              <a:endCxn id="119821" idx="2"/>
            </p:cNvCxnSpPr>
            <p:nvPr/>
          </p:nvCxnSpPr>
          <p:spPr bwMode="auto">
            <a:xfrm>
              <a:off x="4032" y="3360"/>
              <a:ext cx="288" cy="2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3" name="AutoShape 25"/>
            <p:cNvCxnSpPr>
              <a:cxnSpLocks noChangeShapeType="1"/>
              <a:stCxn id="119817" idx="5"/>
              <a:endCxn id="119820" idx="1"/>
            </p:cNvCxnSpPr>
            <p:nvPr/>
          </p:nvCxnSpPr>
          <p:spPr bwMode="auto">
            <a:xfrm rot="16200000" flipH="1">
              <a:off x="4392" y="2758"/>
              <a:ext cx="471" cy="15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4" name="AutoShape 26"/>
            <p:cNvCxnSpPr>
              <a:cxnSpLocks noChangeShapeType="1"/>
              <a:stCxn id="119819" idx="4"/>
              <a:endCxn id="119820" idx="3"/>
            </p:cNvCxnSpPr>
            <p:nvPr/>
          </p:nvCxnSpPr>
          <p:spPr bwMode="auto">
            <a:xfrm rot="5400000" flipH="1" flipV="1">
              <a:off x="4919" y="3046"/>
              <a:ext cx="147" cy="193"/>
            </a:xfrm>
            <a:prstGeom prst="curvedConnector4">
              <a:avLst>
                <a:gd name="adj1" fmla="val -97958"/>
                <a:gd name="adj2" fmla="val 17461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5" name="AutoShape 27"/>
            <p:cNvCxnSpPr>
              <a:cxnSpLocks noChangeShapeType="1"/>
              <a:stCxn id="119821" idx="0"/>
              <a:endCxn id="119821" idx="6"/>
            </p:cNvCxnSpPr>
            <p:nvPr/>
          </p:nvCxnSpPr>
          <p:spPr bwMode="auto">
            <a:xfrm rot="5400000" flipV="1">
              <a:off x="4536" y="3480"/>
              <a:ext cx="144" cy="192"/>
            </a:xfrm>
            <a:prstGeom prst="curvedConnector4">
              <a:avLst>
                <a:gd name="adj1" fmla="val -100000"/>
                <a:gd name="adj2" fmla="val 175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6" name="AutoShape 28"/>
            <p:cNvCxnSpPr>
              <a:cxnSpLocks noChangeShapeType="1"/>
              <a:stCxn id="119827" idx="2"/>
              <a:endCxn id="119827" idx="1"/>
            </p:cNvCxnSpPr>
            <p:nvPr/>
          </p:nvCxnSpPr>
          <p:spPr bwMode="auto">
            <a:xfrm rot="10800000" flipH="1">
              <a:off x="4848" y="2442"/>
              <a:ext cx="56" cy="102"/>
            </a:xfrm>
            <a:prstGeom prst="curvedConnector4">
              <a:avLst>
                <a:gd name="adj1" fmla="val -257144"/>
                <a:gd name="adj2" fmla="val 28235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7" name="AutoShape 29"/>
            <p:cNvCxnSpPr>
              <a:cxnSpLocks noChangeShapeType="1"/>
              <a:endCxn id="119817" idx="0"/>
            </p:cNvCxnSpPr>
            <p:nvPr/>
          </p:nvCxnSpPr>
          <p:spPr bwMode="auto">
            <a:xfrm flipH="1">
              <a:off x="4416" y="2064"/>
              <a:ext cx="96" cy="2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38" name="AutoShape 30"/>
            <p:cNvCxnSpPr>
              <a:cxnSpLocks noChangeShapeType="1"/>
              <a:stCxn id="119825" idx="7"/>
              <a:endCxn id="119818" idx="1"/>
            </p:cNvCxnSpPr>
            <p:nvPr/>
          </p:nvCxnSpPr>
          <p:spPr bwMode="auto">
            <a:xfrm rot="16200000">
              <a:off x="3981" y="2392"/>
              <a:ext cx="141" cy="34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39" name="Text Box 31"/>
          <p:cNvSpPr txBox="1">
            <a:spLocks noChangeArrowheads="1"/>
          </p:cNvSpPr>
          <p:nvPr/>
        </p:nvSpPr>
        <p:spPr bwMode="auto">
          <a:xfrm>
            <a:off x="228600" y="5105400"/>
            <a:ext cx="8763000" cy="13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Palatino Linotype" pitchFamily="18" charset="0"/>
              </a:rPr>
              <a:t> </a:t>
            </a:r>
            <a:r>
              <a:rPr lang="en-US" sz="2400" dirty="0" smtClean="0">
                <a:latin typeface="Palatino Linotype" pitchFamily="18" charset="0"/>
              </a:rPr>
              <a:t>Complexity of LTL model checking |S|2</a:t>
            </a:r>
            <a:r>
              <a:rPr lang="en-US" sz="2400" baseline="30000" dirty="0" smtClean="0">
                <a:latin typeface="Palatino Linotype" pitchFamily="18" charset="0"/>
              </a:rPr>
              <a:t>|</a:t>
            </a:r>
            <a:r>
              <a:rPr lang="el-GR" sz="2400" baseline="30000" dirty="0">
                <a:latin typeface="Palatino Linotype" pitchFamily="18" charset="0"/>
              </a:rPr>
              <a:t> φ </a:t>
            </a:r>
            <a:r>
              <a:rPr lang="en-US" sz="2400" baseline="30000" dirty="0" smtClean="0">
                <a:latin typeface="Palatino Linotype" pitchFamily="18" charset="0"/>
              </a:rPr>
              <a:t>|</a:t>
            </a:r>
          </a:p>
          <a:p>
            <a:pPr lvl="2" algn="l" rtl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D60093"/>
                </a:solidFill>
                <a:latin typeface="Palatino Linotype" pitchFamily="18" charset="0"/>
              </a:rPr>
              <a:t> guaranteed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en-US" sz="2400" dirty="0">
                <a:latin typeface="Palatino Linotype" pitchFamily="18" charset="0"/>
              </a:rPr>
              <a:t>to terminate with the correct answer.</a:t>
            </a:r>
          </a:p>
          <a:p>
            <a:pPr lvl="2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Palatino Linotype" pitchFamily="18" charset="0"/>
              </a:rPr>
              <a:t> if not satisfied, a </a:t>
            </a:r>
            <a:r>
              <a:rPr lang="en-US" sz="2400" dirty="0">
                <a:solidFill>
                  <a:srgbClr val="D60093"/>
                </a:solidFill>
                <a:latin typeface="Palatino Linotype" pitchFamily="18" charset="0"/>
              </a:rPr>
              <a:t>counter-example</a:t>
            </a:r>
            <a:r>
              <a:rPr lang="en-US" sz="2400" dirty="0">
                <a:latin typeface="Palatino Linotype" pitchFamily="18" charset="0"/>
              </a:rPr>
              <a:t> path is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3" grpId="0" animBg="1"/>
      <p:bldP spid="119814" grpId="0" animBg="1"/>
      <p:bldP spid="1198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task specifications in LTL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638800"/>
          </a:xfrm>
        </p:spPr>
        <p:txBody>
          <a:bodyPr/>
          <a:lstStyle/>
          <a:p>
            <a:pPr lvl="2"/>
            <a:endParaRPr lang="en-US"/>
          </a:p>
          <a:p>
            <a:pPr lvl="2"/>
            <a:r>
              <a:rPr lang="en-US"/>
              <a:t>“visit rooms 1,2,3 while avoiding corridor 1”:  </a:t>
            </a:r>
          </a:p>
          <a:p>
            <a:pPr lvl="2">
              <a:buFontTx/>
              <a:buNone/>
            </a:pPr>
            <a:r>
              <a:rPr lang="en-US"/>
              <a:t>	 </a:t>
            </a:r>
            <a:r>
              <a:rPr lang="en-US">
                <a:solidFill>
                  <a:srgbClr val="0000FF"/>
                </a:solidFill>
              </a:rPr>
              <a:t>[]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¬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corridor1) 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</a:rPr>
              <a:t>◊(room1) 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en-US">
                <a:solidFill>
                  <a:srgbClr val="0000FF"/>
                </a:solidFill>
              </a:rPr>
              <a:t> ◊(room2) 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en-US">
                <a:solidFill>
                  <a:srgbClr val="0000FF"/>
                </a:solidFill>
              </a:rPr>
              <a:t> ◊(room3)</a:t>
            </a:r>
          </a:p>
          <a:p>
            <a:pPr lvl="2">
              <a:buFontTx/>
              <a:buNone/>
            </a:pPr>
            <a:endParaRPr lang="en-US">
              <a:solidFill>
                <a:srgbClr val="0000FF"/>
              </a:solidFill>
              <a:cs typeface="Times New Roman" pitchFamily="18" charset="0"/>
            </a:endParaRPr>
          </a:p>
          <a:p>
            <a:pPr lvl="2"/>
            <a:r>
              <a:rPr lang="en-US">
                <a:cs typeface="Times New Roman" pitchFamily="18" charset="0"/>
              </a:rPr>
              <a:t>“ if the light is on, visit rooms 1 and 2 infinitely often”:</a:t>
            </a:r>
          </a:p>
          <a:p>
            <a:pPr lvl="2">
              <a:buFontTx/>
              <a:buNone/>
            </a:pP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	[]( (</a:t>
            </a:r>
            <a:r>
              <a:rPr lang="en-US">
                <a:solidFill>
                  <a:srgbClr val="33CC33"/>
                </a:solidFill>
                <a:cs typeface="Times New Roman" pitchFamily="18" charset="0"/>
              </a:rPr>
              <a:t>LightOn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) -&gt; ([]</a:t>
            </a:r>
            <a:r>
              <a:rPr lang="en-US">
                <a:solidFill>
                  <a:srgbClr val="0000FF"/>
                </a:solidFill>
              </a:rPr>
              <a:t>◊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(room 1) 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[]</a:t>
            </a:r>
            <a:r>
              <a:rPr lang="en-US">
                <a:solidFill>
                  <a:srgbClr val="0000FF"/>
                </a:solidFill>
              </a:rPr>
              <a:t>◊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(room 2)) )</a:t>
            </a:r>
          </a:p>
          <a:p>
            <a:pPr lvl="2">
              <a:buFontTx/>
              <a:buNone/>
            </a:pPr>
            <a:endParaRPr lang="en-US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lvl="2"/>
            <a:r>
              <a:rPr lang="en-US">
                <a:cs typeface="Times New Roman" pitchFamily="18" charset="0"/>
              </a:rPr>
              <a:t>“if you are in room 3 and Mika is there, beep”</a:t>
            </a:r>
          </a:p>
          <a:p>
            <a:pPr lvl="2">
              <a:buFontTx/>
              <a:buNone/>
            </a:pPr>
            <a:r>
              <a:rPr lang="en-US">
                <a:cs typeface="Times New Roman" pitchFamily="18" charset="0"/>
              </a:rPr>
              <a:t>	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[]( </a:t>
            </a:r>
            <a:r>
              <a:rPr lang="en-US">
                <a:solidFill>
                  <a:srgbClr val="0000FF"/>
                </a:solidFill>
              </a:rPr>
              <a:t>(room3) 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en-US">
                <a:solidFill>
                  <a:srgbClr val="00CC00"/>
                </a:solidFill>
                <a:cs typeface="Times New Roman" pitchFamily="18" charset="0"/>
              </a:rPr>
              <a:t>SeeMika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) -&gt; (Beep)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)</a:t>
            </a:r>
            <a:endParaRPr lang="en-US">
              <a:cs typeface="Times New Roman" pitchFamily="18" charset="0"/>
            </a:endParaRPr>
          </a:p>
          <a:p>
            <a:pPr lvl="2"/>
            <a:endParaRPr lang="en-US">
              <a:cs typeface="Times New Roman" pitchFamily="18" charset="0"/>
            </a:endParaRPr>
          </a:p>
          <a:p>
            <a:pPr lvl="2"/>
            <a:r>
              <a:rPr lang="en-US">
                <a:cs typeface="Times New Roman" pitchFamily="18" charset="0"/>
              </a:rPr>
              <a:t>and much more…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6473825" y="990600"/>
            <a:ext cx="2032000" cy="1447800"/>
            <a:chOff x="3838" y="768"/>
            <a:chExt cx="1280" cy="912"/>
          </a:xfrm>
        </p:grpSpPr>
        <p:grpSp>
          <p:nvGrpSpPr>
            <p:cNvPr id="129027" name="Group 3"/>
            <p:cNvGrpSpPr>
              <a:grpSpLocks/>
            </p:cNvGrpSpPr>
            <p:nvPr/>
          </p:nvGrpSpPr>
          <p:grpSpPr bwMode="auto">
            <a:xfrm>
              <a:off x="4080" y="975"/>
              <a:ext cx="819" cy="441"/>
              <a:chOff x="2496" y="2079"/>
              <a:chExt cx="819" cy="441"/>
            </a:xfrm>
          </p:grpSpPr>
          <p:sp>
            <p:nvSpPr>
              <p:cNvPr id="129028" name="Line 4"/>
              <p:cNvSpPr>
                <a:spLocks noChangeShapeType="1"/>
              </p:cNvSpPr>
              <p:nvPr/>
            </p:nvSpPr>
            <p:spPr bwMode="auto">
              <a:xfrm>
                <a:off x="2565" y="2457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29" name="Line 5"/>
              <p:cNvSpPr>
                <a:spLocks noChangeShapeType="1"/>
              </p:cNvSpPr>
              <p:nvPr/>
            </p:nvSpPr>
            <p:spPr bwMode="auto">
              <a:xfrm flipH="1" flipV="1">
                <a:off x="2517" y="2220"/>
                <a:ext cx="48" cy="23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0" name="Line 6"/>
              <p:cNvSpPr>
                <a:spLocks noChangeShapeType="1"/>
              </p:cNvSpPr>
              <p:nvPr/>
            </p:nvSpPr>
            <p:spPr bwMode="auto">
              <a:xfrm flipV="1">
                <a:off x="2523" y="2082"/>
                <a:ext cx="75" cy="13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1" name="Line 7"/>
              <p:cNvSpPr>
                <a:spLocks noChangeShapeType="1"/>
              </p:cNvSpPr>
              <p:nvPr/>
            </p:nvSpPr>
            <p:spPr bwMode="auto">
              <a:xfrm flipV="1">
                <a:off x="2562" y="2394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2" name="Line 8"/>
              <p:cNvSpPr>
                <a:spLocks noChangeShapeType="1"/>
              </p:cNvSpPr>
              <p:nvPr/>
            </p:nvSpPr>
            <p:spPr bwMode="auto">
              <a:xfrm flipH="1">
                <a:off x="2496" y="221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3" name="Line 9"/>
              <p:cNvSpPr>
                <a:spLocks noChangeShapeType="1"/>
              </p:cNvSpPr>
              <p:nvPr/>
            </p:nvSpPr>
            <p:spPr bwMode="auto">
              <a:xfrm>
                <a:off x="2862" y="209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4" name="Line 10"/>
              <p:cNvSpPr>
                <a:spLocks noChangeShapeType="1"/>
              </p:cNvSpPr>
              <p:nvPr/>
            </p:nvSpPr>
            <p:spPr bwMode="auto">
              <a:xfrm>
                <a:off x="3219" y="2079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5" name="Line 11"/>
              <p:cNvSpPr>
                <a:spLocks noChangeShapeType="1"/>
              </p:cNvSpPr>
              <p:nvPr/>
            </p:nvSpPr>
            <p:spPr bwMode="auto">
              <a:xfrm>
                <a:off x="3303" y="216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6" name="Line 12"/>
              <p:cNvSpPr>
                <a:spLocks noChangeShapeType="1"/>
              </p:cNvSpPr>
              <p:nvPr/>
            </p:nvSpPr>
            <p:spPr bwMode="auto">
              <a:xfrm flipH="1">
                <a:off x="3207" y="2376"/>
                <a:ext cx="96" cy="144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7" name="Line 13"/>
              <p:cNvSpPr>
                <a:spLocks noChangeShapeType="1"/>
              </p:cNvSpPr>
              <p:nvPr/>
            </p:nvSpPr>
            <p:spPr bwMode="auto">
              <a:xfrm>
                <a:off x="2775" y="251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8" name="Line 14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9" name="Line 15"/>
              <p:cNvSpPr>
                <a:spLocks noChangeShapeType="1"/>
              </p:cNvSpPr>
              <p:nvPr/>
            </p:nvSpPr>
            <p:spPr bwMode="auto">
              <a:xfrm flipH="1">
                <a:off x="3108" y="2100"/>
                <a:ext cx="81" cy="115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04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464" y="1056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1" name="Text Box 17"/>
            <p:cNvSpPr txBox="1">
              <a:spLocks noChangeArrowheads="1"/>
            </p:cNvSpPr>
            <p:nvPr/>
          </p:nvSpPr>
          <p:spPr bwMode="auto">
            <a:xfrm>
              <a:off x="3868" y="831"/>
              <a:ext cx="1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</a:t>
              </a:r>
            </a:p>
          </p:txBody>
        </p:sp>
        <p:sp>
          <p:nvSpPr>
            <p:cNvPr id="129042" name="Text Box 18"/>
            <p:cNvSpPr txBox="1">
              <a:spLocks noChangeArrowheads="1"/>
            </p:cNvSpPr>
            <p:nvPr/>
          </p:nvSpPr>
          <p:spPr bwMode="auto">
            <a:xfrm>
              <a:off x="3838" y="113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2</a:t>
              </a:r>
            </a:p>
          </p:txBody>
        </p:sp>
        <p:sp>
          <p:nvSpPr>
            <p:cNvPr id="129043" name="Text Box 19"/>
            <p:cNvSpPr txBox="1">
              <a:spLocks noChangeArrowheads="1"/>
            </p:cNvSpPr>
            <p:nvPr/>
          </p:nvSpPr>
          <p:spPr bwMode="auto">
            <a:xfrm>
              <a:off x="3934" y="14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3</a:t>
              </a:r>
            </a:p>
          </p:txBody>
        </p:sp>
        <p:sp>
          <p:nvSpPr>
            <p:cNvPr id="129044" name="Text Box 20"/>
            <p:cNvSpPr txBox="1">
              <a:spLocks noChangeArrowheads="1"/>
            </p:cNvSpPr>
            <p:nvPr/>
          </p:nvSpPr>
          <p:spPr bwMode="auto">
            <a:xfrm>
              <a:off x="4444" y="14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4</a:t>
              </a:r>
            </a:p>
          </p:txBody>
        </p:sp>
        <p:sp>
          <p:nvSpPr>
            <p:cNvPr id="129045" name="Text Box 21"/>
            <p:cNvSpPr txBox="1">
              <a:spLocks noChangeArrowheads="1"/>
            </p:cNvSpPr>
            <p:nvPr/>
          </p:nvSpPr>
          <p:spPr bwMode="auto">
            <a:xfrm>
              <a:off x="4492" y="7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8</a:t>
              </a:r>
            </a:p>
          </p:txBody>
        </p:sp>
        <p:sp>
          <p:nvSpPr>
            <p:cNvPr id="129046" name="Text Box 22"/>
            <p:cNvSpPr txBox="1">
              <a:spLocks noChangeArrowheads="1"/>
            </p:cNvSpPr>
            <p:nvPr/>
          </p:nvSpPr>
          <p:spPr bwMode="auto">
            <a:xfrm>
              <a:off x="4924" y="79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7</a:t>
              </a:r>
            </a:p>
          </p:txBody>
        </p:sp>
        <p:sp>
          <p:nvSpPr>
            <p:cNvPr id="129047" name="Text Box 23"/>
            <p:cNvSpPr txBox="1">
              <a:spLocks noChangeArrowheads="1"/>
            </p:cNvSpPr>
            <p:nvPr/>
          </p:nvSpPr>
          <p:spPr bwMode="auto">
            <a:xfrm>
              <a:off x="4924" y="1060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6</a:t>
              </a:r>
            </a:p>
          </p:txBody>
        </p:sp>
        <p:sp>
          <p:nvSpPr>
            <p:cNvPr id="129048" name="Text Box 24"/>
            <p:cNvSpPr txBox="1">
              <a:spLocks noChangeArrowheads="1"/>
            </p:cNvSpPr>
            <p:nvPr/>
          </p:nvSpPr>
          <p:spPr bwMode="auto">
            <a:xfrm>
              <a:off x="4924" y="14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5</a:t>
              </a:r>
            </a:p>
          </p:txBody>
        </p:sp>
        <p:sp>
          <p:nvSpPr>
            <p:cNvPr id="129049" name="Text Box 25"/>
            <p:cNvSpPr txBox="1">
              <a:spLocks noChangeArrowheads="1"/>
            </p:cNvSpPr>
            <p:nvPr/>
          </p:nvSpPr>
          <p:spPr bwMode="auto">
            <a:xfrm>
              <a:off x="4095" y="1108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12</a:t>
              </a:r>
            </a:p>
          </p:txBody>
        </p:sp>
        <p:sp>
          <p:nvSpPr>
            <p:cNvPr id="129050" name="Text Box 26"/>
            <p:cNvSpPr txBox="1">
              <a:spLocks noChangeArrowheads="1"/>
            </p:cNvSpPr>
            <p:nvPr/>
          </p:nvSpPr>
          <p:spPr bwMode="auto">
            <a:xfrm>
              <a:off x="4662" y="1084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10</a:t>
              </a:r>
            </a:p>
          </p:txBody>
        </p:sp>
        <p:sp>
          <p:nvSpPr>
            <p:cNvPr id="129051" name="Text Box 27"/>
            <p:cNvSpPr txBox="1">
              <a:spLocks noChangeArrowheads="1"/>
            </p:cNvSpPr>
            <p:nvPr/>
          </p:nvSpPr>
          <p:spPr bwMode="auto">
            <a:xfrm>
              <a:off x="4414" y="94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9</a:t>
              </a:r>
            </a:p>
          </p:txBody>
        </p:sp>
        <p:sp>
          <p:nvSpPr>
            <p:cNvPr id="129052" name="Text Box 28"/>
            <p:cNvSpPr txBox="1">
              <a:spLocks noChangeArrowheads="1"/>
            </p:cNvSpPr>
            <p:nvPr/>
          </p:nvSpPr>
          <p:spPr bwMode="auto">
            <a:xfrm>
              <a:off x="4391" y="1252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11</a:t>
              </a:r>
            </a:p>
          </p:txBody>
        </p:sp>
      </p:grpSp>
      <p:grpSp>
        <p:nvGrpSpPr>
          <p:cNvPr id="129053" name="Group 29"/>
          <p:cNvGrpSpPr>
            <a:grpSpLocks/>
          </p:cNvGrpSpPr>
          <p:nvPr/>
        </p:nvGrpSpPr>
        <p:grpSpPr bwMode="auto">
          <a:xfrm>
            <a:off x="6400800" y="990600"/>
            <a:ext cx="2362200" cy="1524000"/>
            <a:chOff x="3792" y="2352"/>
            <a:chExt cx="1824" cy="1872"/>
          </a:xfrm>
        </p:grpSpPr>
        <p:sp>
          <p:nvSpPr>
            <p:cNvPr id="129054" name="Freeform 30"/>
            <p:cNvSpPr>
              <a:spLocks/>
            </p:cNvSpPr>
            <p:nvPr/>
          </p:nvSpPr>
          <p:spPr bwMode="auto">
            <a:xfrm>
              <a:off x="3792" y="2352"/>
              <a:ext cx="1824" cy="1872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5" name="Rectangle 31"/>
            <p:cNvSpPr>
              <a:spLocks noChangeArrowheads="1"/>
            </p:cNvSpPr>
            <p:nvPr/>
          </p:nvSpPr>
          <p:spPr bwMode="auto">
            <a:xfrm>
              <a:off x="4464" y="3024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6477000" y="2519363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workspace</a:t>
            </a:r>
          </a:p>
        </p:txBody>
      </p:sp>
      <p:pic>
        <p:nvPicPr>
          <p:cNvPr id="129058" name="Picture 34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1225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5486400" y="5943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correct robot motion</a:t>
            </a:r>
          </a:p>
        </p:txBody>
      </p:sp>
      <p:sp>
        <p:nvSpPr>
          <p:cNvPr id="129062" name="AutoShape 38"/>
          <p:cNvSpPr>
            <a:spLocks noChangeArrowheads="1"/>
          </p:cNvSpPr>
          <p:nvPr/>
        </p:nvSpPr>
        <p:spPr bwMode="auto">
          <a:xfrm>
            <a:off x="304800" y="3276600"/>
            <a:ext cx="1828800" cy="1066800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000"/>
          </a:p>
        </p:txBody>
      </p:sp>
      <p:sp>
        <p:nvSpPr>
          <p:cNvPr id="129063" name="Text Box 39"/>
          <p:cNvSpPr txBox="1">
            <a:spLocks noChangeArrowheads="1"/>
          </p:cNvSpPr>
          <p:nvPr/>
        </p:nvSpPr>
        <p:spPr bwMode="auto">
          <a:xfrm>
            <a:off x="536575" y="3509963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high level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task</a:t>
            </a:r>
          </a:p>
        </p:txBody>
      </p:sp>
      <p:grpSp>
        <p:nvGrpSpPr>
          <p:cNvPr id="129064" name="Group 40"/>
          <p:cNvGrpSpPr>
            <a:grpSpLocks/>
          </p:cNvGrpSpPr>
          <p:nvPr/>
        </p:nvGrpSpPr>
        <p:grpSpPr bwMode="auto">
          <a:xfrm>
            <a:off x="2895600" y="1179513"/>
            <a:ext cx="3429000" cy="1463675"/>
            <a:chOff x="1872" y="743"/>
            <a:chExt cx="2160" cy="922"/>
          </a:xfrm>
        </p:grpSpPr>
        <p:sp>
          <p:nvSpPr>
            <p:cNvPr id="129065" name="Rectangle 41"/>
            <p:cNvSpPr>
              <a:spLocks noChangeArrowheads="1"/>
            </p:cNvSpPr>
            <p:nvPr/>
          </p:nvSpPr>
          <p:spPr bwMode="auto">
            <a:xfrm>
              <a:off x="2421" y="1233"/>
              <a:ext cx="100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atomic 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propositions </a:t>
              </a:r>
            </a:p>
          </p:txBody>
        </p:sp>
        <p:sp>
          <p:nvSpPr>
            <p:cNvPr id="129066" name="AutoShape 42"/>
            <p:cNvSpPr>
              <a:spLocks noChangeArrowheads="1"/>
            </p:cNvSpPr>
            <p:nvPr/>
          </p:nvSpPr>
          <p:spPr bwMode="auto">
            <a:xfrm rot="10800000">
              <a:off x="3312" y="885"/>
              <a:ext cx="720" cy="336"/>
            </a:xfrm>
            <a:custGeom>
              <a:avLst/>
              <a:gdLst>
                <a:gd name="G0" fmla="+- 15890 0 0"/>
                <a:gd name="G1" fmla="+- 19912 0 0"/>
                <a:gd name="G2" fmla="+- 7200 0 0"/>
                <a:gd name="G3" fmla="*/ 15890 1 2"/>
                <a:gd name="G4" fmla="+- G3 10800 0"/>
                <a:gd name="G5" fmla="+- 21600 15890 19912"/>
                <a:gd name="G6" fmla="+- 19912 7200 0"/>
                <a:gd name="G7" fmla="*/ G6 1 2"/>
                <a:gd name="G8" fmla="*/ 1991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9912 1 2"/>
                <a:gd name="G15" fmla="+- G5 0 G4"/>
                <a:gd name="G16" fmla="+- G0 0 G4"/>
                <a:gd name="G17" fmla="*/ G2 G15 G16"/>
                <a:gd name="T0" fmla="*/ 18745 w 21600"/>
                <a:gd name="T1" fmla="*/ 0 h 21600"/>
                <a:gd name="T2" fmla="*/ 15890 w 21600"/>
                <a:gd name="T3" fmla="*/ 7200 h 21600"/>
                <a:gd name="T4" fmla="*/ 0 w 21600"/>
                <a:gd name="T5" fmla="*/ 20334 h 21600"/>
                <a:gd name="T6" fmla="*/ 9956 w 21600"/>
                <a:gd name="T7" fmla="*/ 21600 h 21600"/>
                <a:gd name="T8" fmla="*/ 19912 w 21600"/>
                <a:gd name="T9" fmla="*/ 14705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5" y="0"/>
                  </a:moveTo>
                  <a:lnTo>
                    <a:pt x="15890" y="7200"/>
                  </a:lnTo>
                  <a:lnTo>
                    <a:pt x="17578" y="7200"/>
                  </a:lnTo>
                  <a:lnTo>
                    <a:pt x="17578" y="19068"/>
                  </a:lnTo>
                  <a:lnTo>
                    <a:pt x="0" y="19068"/>
                  </a:lnTo>
                  <a:lnTo>
                    <a:pt x="0" y="21600"/>
                  </a:lnTo>
                  <a:lnTo>
                    <a:pt x="19912" y="21600"/>
                  </a:lnTo>
                  <a:lnTo>
                    <a:pt x="19912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7" name="AutoShape 43"/>
            <p:cNvSpPr>
              <a:spLocks noChangeArrowheads="1"/>
            </p:cNvSpPr>
            <p:nvPr/>
          </p:nvSpPr>
          <p:spPr bwMode="auto">
            <a:xfrm rot="10800000" flipH="1">
              <a:off x="1872" y="885"/>
              <a:ext cx="672" cy="336"/>
            </a:xfrm>
            <a:custGeom>
              <a:avLst/>
              <a:gdLst>
                <a:gd name="G0" fmla="+- 15890 0 0"/>
                <a:gd name="G1" fmla="+- 19912 0 0"/>
                <a:gd name="G2" fmla="+- 7200 0 0"/>
                <a:gd name="G3" fmla="*/ 15890 1 2"/>
                <a:gd name="G4" fmla="+- G3 10800 0"/>
                <a:gd name="G5" fmla="+- 21600 15890 19912"/>
                <a:gd name="G6" fmla="+- 19912 7200 0"/>
                <a:gd name="G7" fmla="*/ G6 1 2"/>
                <a:gd name="G8" fmla="*/ 1991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9912 1 2"/>
                <a:gd name="G15" fmla="+- G5 0 G4"/>
                <a:gd name="G16" fmla="+- G0 0 G4"/>
                <a:gd name="G17" fmla="*/ G2 G15 G16"/>
                <a:gd name="T0" fmla="*/ 18745 w 21600"/>
                <a:gd name="T1" fmla="*/ 0 h 21600"/>
                <a:gd name="T2" fmla="*/ 15890 w 21600"/>
                <a:gd name="T3" fmla="*/ 7200 h 21600"/>
                <a:gd name="T4" fmla="*/ 0 w 21600"/>
                <a:gd name="T5" fmla="*/ 20334 h 21600"/>
                <a:gd name="T6" fmla="*/ 9956 w 21600"/>
                <a:gd name="T7" fmla="*/ 21600 h 21600"/>
                <a:gd name="T8" fmla="*/ 19912 w 21600"/>
                <a:gd name="T9" fmla="*/ 14705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5" y="0"/>
                  </a:moveTo>
                  <a:lnTo>
                    <a:pt x="15890" y="7200"/>
                  </a:lnTo>
                  <a:lnTo>
                    <a:pt x="17578" y="7200"/>
                  </a:lnTo>
                  <a:lnTo>
                    <a:pt x="17578" y="19068"/>
                  </a:lnTo>
                  <a:lnTo>
                    <a:pt x="0" y="19068"/>
                  </a:lnTo>
                  <a:lnTo>
                    <a:pt x="0" y="21600"/>
                  </a:lnTo>
                  <a:lnTo>
                    <a:pt x="19912" y="21600"/>
                  </a:lnTo>
                  <a:lnTo>
                    <a:pt x="19912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Text Box 44"/>
            <p:cNvSpPr txBox="1">
              <a:spLocks noChangeArrowheads="1"/>
            </p:cNvSpPr>
            <p:nvPr/>
          </p:nvSpPr>
          <p:spPr bwMode="auto">
            <a:xfrm>
              <a:off x="2518" y="743"/>
              <a:ext cx="8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6699"/>
                  </a:solidFill>
                  <a:latin typeface="Palatino Linotype" pitchFamily="18" charset="0"/>
                </a:rPr>
                <a:t>discrete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6699"/>
                  </a:solidFill>
                  <a:latin typeface="Palatino Linotype" pitchFamily="18" charset="0"/>
                </a:rPr>
                <a:t>abstraction</a:t>
              </a:r>
            </a:p>
          </p:txBody>
        </p:sp>
      </p:grpSp>
      <p:sp>
        <p:nvSpPr>
          <p:cNvPr id="129070" name="Rectangle 46"/>
          <p:cNvSpPr>
            <a:spLocks noChangeArrowheads="1"/>
          </p:cNvSpPr>
          <p:nvPr/>
        </p:nvSpPr>
        <p:spPr bwMode="auto">
          <a:xfrm>
            <a:off x="3276600" y="3043238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LTL formula </a:t>
            </a:r>
            <a:r>
              <a:rPr lang="el-GR" sz="1800" b="1">
                <a:latin typeface="Palatino Linotype" pitchFamily="18" charset="0"/>
              </a:rPr>
              <a:t>φ</a:t>
            </a:r>
            <a:r>
              <a:rPr lang="en-US" sz="1800">
                <a:latin typeface="Palatino Linotype" pitchFamily="18" charset="0"/>
              </a:rPr>
              <a:t> </a:t>
            </a:r>
          </a:p>
        </p:txBody>
      </p:sp>
      <p:sp>
        <p:nvSpPr>
          <p:cNvPr id="129071" name="AutoShape 47"/>
          <p:cNvSpPr>
            <a:spLocks noChangeArrowheads="1"/>
          </p:cNvSpPr>
          <p:nvPr/>
        </p:nvSpPr>
        <p:spPr bwMode="auto">
          <a:xfrm>
            <a:off x="4572000" y="2686050"/>
            <a:ext cx="152400" cy="338138"/>
          </a:xfrm>
          <a:prstGeom prst="downArrow">
            <a:avLst>
              <a:gd name="adj1" fmla="val 50000"/>
              <a:gd name="adj2" fmla="val 55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AutoShape 48"/>
          <p:cNvSpPr>
            <a:spLocks noChangeArrowheads="1"/>
          </p:cNvSpPr>
          <p:nvPr/>
        </p:nvSpPr>
        <p:spPr bwMode="auto">
          <a:xfrm rot="-2099521">
            <a:off x="2133600" y="35052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Rectangle 4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endParaRPr lang="en-US" sz="4000" b="1">
              <a:solidFill>
                <a:srgbClr val="D60093"/>
              </a:solidFill>
            </a:endParaRPr>
          </a:p>
        </p:txBody>
      </p:sp>
      <p:sp>
        <p:nvSpPr>
          <p:cNvPr id="129083" name="Rectangle 59"/>
          <p:cNvSpPr>
            <a:spLocks noChangeArrowheads="1"/>
          </p:cNvSpPr>
          <p:nvPr/>
        </p:nvSpPr>
        <p:spPr bwMode="auto">
          <a:xfrm>
            <a:off x="3200400" y="4114800"/>
            <a:ext cx="2971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controller</a:t>
            </a:r>
          </a:p>
        </p:txBody>
      </p:sp>
      <p:sp>
        <p:nvSpPr>
          <p:cNvPr id="129084" name="AutoShape 60"/>
          <p:cNvSpPr>
            <a:spLocks noChangeArrowheads="1"/>
          </p:cNvSpPr>
          <p:nvPr/>
        </p:nvSpPr>
        <p:spPr bwMode="auto">
          <a:xfrm>
            <a:off x="4572000" y="3700463"/>
            <a:ext cx="152400" cy="338137"/>
          </a:xfrm>
          <a:prstGeom prst="downArrow">
            <a:avLst>
              <a:gd name="adj1" fmla="val 50000"/>
              <a:gd name="adj2" fmla="val 55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6" name="AutoShape 62"/>
          <p:cNvSpPr>
            <a:spLocks noChangeArrowheads="1"/>
          </p:cNvSpPr>
          <p:nvPr/>
        </p:nvSpPr>
        <p:spPr bwMode="auto">
          <a:xfrm>
            <a:off x="4572000" y="5148263"/>
            <a:ext cx="152400" cy="338137"/>
          </a:xfrm>
          <a:prstGeom prst="downArrow">
            <a:avLst>
              <a:gd name="adj1" fmla="val 50000"/>
              <a:gd name="adj2" fmla="val 55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7" name="AutoShape 63"/>
          <p:cNvSpPr>
            <a:spLocks noChangeAspect="1" noChangeArrowheads="1" noTextEdit="1"/>
          </p:cNvSpPr>
          <p:nvPr/>
        </p:nvSpPr>
        <p:spPr bwMode="auto">
          <a:xfrm>
            <a:off x="4429125" y="5573713"/>
            <a:ext cx="3968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8" name="Freeform 64"/>
          <p:cNvSpPr>
            <a:spLocks/>
          </p:cNvSpPr>
          <p:nvPr/>
        </p:nvSpPr>
        <p:spPr bwMode="auto">
          <a:xfrm>
            <a:off x="3835400" y="5573713"/>
            <a:ext cx="1612900" cy="1131887"/>
          </a:xfrm>
          <a:custGeom>
            <a:avLst/>
            <a:gdLst>
              <a:gd name="T0" fmla="*/ 0 w 1824"/>
              <a:gd name="T1" fmla="*/ 0 h 1872"/>
              <a:gd name="T2" fmla="*/ 480 w 1824"/>
              <a:gd name="T3" fmla="*/ 0 h 1872"/>
              <a:gd name="T4" fmla="*/ 480 w 1824"/>
              <a:gd name="T5" fmla="*/ 432 h 1872"/>
              <a:gd name="T6" fmla="*/ 816 w 1824"/>
              <a:gd name="T7" fmla="*/ 432 h 1872"/>
              <a:gd name="T8" fmla="*/ 816 w 1824"/>
              <a:gd name="T9" fmla="*/ 0 h 1872"/>
              <a:gd name="T10" fmla="*/ 1200 w 1824"/>
              <a:gd name="T11" fmla="*/ 0 h 1872"/>
              <a:gd name="T12" fmla="*/ 1200 w 1824"/>
              <a:gd name="T13" fmla="*/ 432 h 1872"/>
              <a:gd name="T14" fmla="*/ 1248 w 1824"/>
              <a:gd name="T15" fmla="*/ 432 h 1872"/>
              <a:gd name="T16" fmla="*/ 1248 w 1824"/>
              <a:gd name="T17" fmla="*/ 0 h 1872"/>
              <a:gd name="T18" fmla="*/ 1824 w 1824"/>
              <a:gd name="T19" fmla="*/ 0 h 1872"/>
              <a:gd name="T20" fmla="*/ 1824 w 1824"/>
              <a:gd name="T21" fmla="*/ 528 h 1872"/>
              <a:gd name="T22" fmla="*/ 1344 w 1824"/>
              <a:gd name="T23" fmla="*/ 528 h 1872"/>
              <a:gd name="T24" fmla="*/ 1344 w 1824"/>
              <a:gd name="T25" fmla="*/ 576 h 1872"/>
              <a:gd name="T26" fmla="*/ 1824 w 1824"/>
              <a:gd name="T27" fmla="*/ 576 h 1872"/>
              <a:gd name="T28" fmla="*/ 1824 w 1824"/>
              <a:gd name="T29" fmla="*/ 960 h 1872"/>
              <a:gd name="T30" fmla="*/ 1344 w 1824"/>
              <a:gd name="T31" fmla="*/ 960 h 1872"/>
              <a:gd name="T32" fmla="*/ 1344 w 1824"/>
              <a:gd name="T33" fmla="*/ 1008 h 1872"/>
              <a:gd name="T34" fmla="*/ 1824 w 1824"/>
              <a:gd name="T35" fmla="*/ 1008 h 1872"/>
              <a:gd name="T36" fmla="*/ 1824 w 1824"/>
              <a:gd name="T37" fmla="*/ 1872 h 1872"/>
              <a:gd name="T38" fmla="*/ 1248 w 1824"/>
              <a:gd name="T39" fmla="*/ 1872 h 1872"/>
              <a:gd name="T40" fmla="*/ 1248 w 1824"/>
              <a:gd name="T41" fmla="*/ 1248 h 1872"/>
              <a:gd name="T42" fmla="*/ 1152 w 1824"/>
              <a:gd name="T43" fmla="*/ 1248 h 1872"/>
              <a:gd name="T44" fmla="*/ 1152 w 1824"/>
              <a:gd name="T45" fmla="*/ 1872 h 1872"/>
              <a:gd name="T46" fmla="*/ 720 w 1824"/>
              <a:gd name="T47" fmla="*/ 1872 h 1872"/>
              <a:gd name="T48" fmla="*/ 720 w 1824"/>
              <a:gd name="T49" fmla="*/ 1248 h 1872"/>
              <a:gd name="T50" fmla="*/ 672 w 1824"/>
              <a:gd name="T51" fmla="*/ 1248 h 1872"/>
              <a:gd name="T52" fmla="*/ 672 w 1824"/>
              <a:gd name="T53" fmla="*/ 1872 h 1872"/>
              <a:gd name="T54" fmla="*/ 0 w 1824"/>
              <a:gd name="T55" fmla="*/ 1872 h 1872"/>
              <a:gd name="T56" fmla="*/ 0 w 1824"/>
              <a:gd name="T57" fmla="*/ 1152 h 1872"/>
              <a:gd name="T58" fmla="*/ 432 w 1824"/>
              <a:gd name="T59" fmla="*/ 1152 h 1872"/>
              <a:gd name="T60" fmla="*/ 432 w 1824"/>
              <a:gd name="T61" fmla="*/ 1104 h 1872"/>
              <a:gd name="T62" fmla="*/ 0 w 1824"/>
              <a:gd name="T63" fmla="*/ 1104 h 1872"/>
              <a:gd name="T64" fmla="*/ 0 w 1824"/>
              <a:gd name="T65" fmla="*/ 720 h 1872"/>
              <a:gd name="T66" fmla="*/ 384 w 1824"/>
              <a:gd name="T67" fmla="*/ 720 h 1872"/>
              <a:gd name="T68" fmla="*/ 384 w 1824"/>
              <a:gd name="T69" fmla="*/ 672 h 1872"/>
              <a:gd name="T70" fmla="*/ 0 w 1824"/>
              <a:gd name="T71" fmla="*/ 672 h 1872"/>
              <a:gd name="T72" fmla="*/ 0 w 1824"/>
              <a:gd name="T7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24" h="1872">
                <a:moveTo>
                  <a:pt x="0" y="0"/>
                </a:moveTo>
                <a:lnTo>
                  <a:pt x="480" y="0"/>
                </a:lnTo>
                <a:lnTo>
                  <a:pt x="480" y="432"/>
                </a:lnTo>
                <a:lnTo>
                  <a:pt x="816" y="432"/>
                </a:lnTo>
                <a:lnTo>
                  <a:pt x="816" y="0"/>
                </a:lnTo>
                <a:lnTo>
                  <a:pt x="1200" y="0"/>
                </a:lnTo>
                <a:lnTo>
                  <a:pt x="1200" y="432"/>
                </a:lnTo>
                <a:lnTo>
                  <a:pt x="1248" y="432"/>
                </a:lnTo>
                <a:lnTo>
                  <a:pt x="1248" y="0"/>
                </a:lnTo>
                <a:lnTo>
                  <a:pt x="1824" y="0"/>
                </a:lnTo>
                <a:lnTo>
                  <a:pt x="1824" y="528"/>
                </a:lnTo>
                <a:lnTo>
                  <a:pt x="1344" y="528"/>
                </a:lnTo>
                <a:lnTo>
                  <a:pt x="1344" y="576"/>
                </a:lnTo>
                <a:lnTo>
                  <a:pt x="1824" y="576"/>
                </a:lnTo>
                <a:lnTo>
                  <a:pt x="1824" y="960"/>
                </a:lnTo>
                <a:lnTo>
                  <a:pt x="1344" y="960"/>
                </a:lnTo>
                <a:lnTo>
                  <a:pt x="1344" y="1008"/>
                </a:lnTo>
                <a:lnTo>
                  <a:pt x="1824" y="1008"/>
                </a:lnTo>
                <a:lnTo>
                  <a:pt x="1824" y="1872"/>
                </a:lnTo>
                <a:lnTo>
                  <a:pt x="1248" y="1872"/>
                </a:lnTo>
                <a:lnTo>
                  <a:pt x="1248" y="1248"/>
                </a:lnTo>
                <a:lnTo>
                  <a:pt x="1152" y="1248"/>
                </a:lnTo>
                <a:lnTo>
                  <a:pt x="1152" y="1872"/>
                </a:lnTo>
                <a:lnTo>
                  <a:pt x="720" y="1872"/>
                </a:lnTo>
                <a:lnTo>
                  <a:pt x="720" y="1248"/>
                </a:lnTo>
                <a:lnTo>
                  <a:pt x="672" y="1248"/>
                </a:lnTo>
                <a:lnTo>
                  <a:pt x="672" y="1872"/>
                </a:lnTo>
                <a:lnTo>
                  <a:pt x="0" y="1872"/>
                </a:lnTo>
                <a:lnTo>
                  <a:pt x="0" y="1152"/>
                </a:lnTo>
                <a:lnTo>
                  <a:pt x="432" y="1152"/>
                </a:lnTo>
                <a:lnTo>
                  <a:pt x="432" y="1104"/>
                </a:lnTo>
                <a:lnTo>
                  <a:pt x="0" y="1104"/>
                </a:lnTo>
                <a:lnTo>
                  <a:pt x="0" y="720"/>
                </a:lnTo>
                <a:lnTo>
                  <a:pt x="384" y="720"/>
                </a:lnTo>
                <a:lnTo>
                  <a:pt x="384" y="67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9" name="Rectangle 65"/>
          <p:cNvSpPr>
            <a:spLocks noChangeArrowheads="1"/>
          </p:cNvSpPr>
          <p:nvPr/>
        </p:nvSpPr>
        <p:spPr bwMode="auto">
          <a:xfrm>
            <a:off x="4429125" y="5940425"/>
            <a:ext cx="382588" cy="214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0" name="Freeform 66"/>
          <p:cNvSpPr>
            <a:spLocks/>
          </p:cNvSpPr>
          <p:nvPr/>
        </p:nvSpPr>
        <p:spPr bwMode="auto">
          <a:xfrm>
            <a:off x="4111625" y="5870575"/>
            <a:ext cx="996950" cy="528638"/>
          </a:xfrm>
          <a:custGeom>
            <a:avLst/>
            <a:gdLst>
              <a:gd name="T0" fmla="*/ 1127 w 1127"/>
              <a:gd name="T1" fmla="*/ 772 h 830"/>
              <a:gd name="T2" fmla="*/ 1077 w 1127"/>
              <a:gd name="T3" fmla="*/ 705 h 830"/>
              <a:gd name="T4" fmla="*/ 1010 w 1127"/>
              <a:gd name="T5" fmla="*/ 663 h 830"/>
              <a:gd name="T6" fmla="*/ 985 w 1127"/>
              <a:gd name="T7" fmla="*/ 646 h 830"/>
              <a:gd name="T8" fmla="*/ 935 w 1127"/>
              <a:gd name="T9" fmla="*/ 630 h 830"/>
              <a:gd name="T10" fmla="*/ 651 w 1127"/>
              <a:gd name="T11" fmla="*/ 680 h 830"/>
              <a:gd name="T12" fmla="*/ 601 w 1127"/>
              <a:gd name="T13" fmla="*/ 830 h 830"/>
              <a:gd name="T14" fmla="*/ 551 w 1127"/>
              <a:gd name="T15" fmla="*/ 713 h 830"/>
              <a:gd name="T16" fmla="*/ 384 w 1127"/>
              <a:gd name="T17" fmla="*/ 630 h 830"/>
              <a:gd name="T18" fmla="*/ 284 w 1127"/>
              <a:gd name="T19" fmla="*/ 638 h 830"/>
              <a:gd name="T20" fmla="*/ 259 w 1127"/>
              <a:gd name="T21" fmla="*/ 646 h 830"/>
              <a:gd name="T22" fmla="*/ 250 w 1127"/>
              <a:gd name="T23" fmla="*/ 730 h 830"/>
              <a:gd name="T24" fmla="*/ 167 w 1127"/>
              <a:gd name="T25" fmla="*/ 797 h 830"/>
              <a:gd name="T26" fmla="*/ 200 w 1127"/>
              <a:gd name="T27" fmla="*/ 655 h 830"/>
              <a:gd name="T28" fmla="*/ 150 w 1127"/>
              <a:gd name="T29" fmla="*/ 488 h 830"/>
              <a:gd name="T30" fmla="*/ 75 w 1127"/>
              <a:gd name="T31" fmla="*/ 446 h 830"/>
              <a:gd name="T32" fmla="*/ 0 w 1127"/>
              <a:gd name="T33" fmla="*/ 404 h 830"/>
              <a:gd name="T34" fmla="*/ 100 w 1127"/>
              <a:gd name="T35" fmla="*/ 363 h 830"/>
              <a:gd name="T36" fmla="*/ 125 w 1127"/>
              <a:gd name="T37" fmla="*/ 354 h 830"/>
              <a:gd name="T38" fmla="*/ 134 w 1127"/>
              <a:gd name="T39" fmla="*/ 329 h 830"/>
              <a:gd name="T40" fmla="*/ 175 w 1127"/>
              <a:gd name="T41" fmla="*/ 287 h 830"/>
              <a:gd name="T42" fmla="*/ 200 w 1127"/>
              <a:gd name="T43" fmla="*/ 237 h 830"/>
              <a:gd name="T44" fmla="*/ 159 w 1127"/>
              <a:gd name="T45" fmla="*/ 70 h 830"/>
              <a:gd name="T46" fmla="*/ 142 w 1127"/>
              <a:gd name="T47" fmla="*/ 45 h 830"/>
              <a:gd name="T48" fmla="*/ 92 w 1127"/>
              <a:gd name="T49" fmla="*/ 4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7" h="830">
                <a:moveTo>
                  <a:pt x="1127" y="772"/>
                </a:moveTo>
                <a:cubicBezTo>
                  <a:pt x="1116" y="739"/>
                  <a:pt x="1106" y="725"/>
                  <a:pt x="1077" y="705"/>
                </a:cubicBezTo>
                <a:cubicBezTo>
                  <a:pt x="1056" y="675"/>
                  <a:pt x="1044" y="674"/>
                  <a:pt x="1010" y="663"/>
                </a:cubicBezTo>
                <a:cubicBezTo>
                  <a:pt x="1002" y="657"/>
                  <a:pt x="994" y="650"/>
                  <a:pt x="985" y="646"/>
                </a:cubicBezTo>
                <a:cubicBezTo>
                  <a:pt x="969" y="639"/>
                  <a:pt x="935" y="630"/>
                  <a:pt x="935" y="630"/>
                </a:cubicBezTo>
                <a:cubicBezTo>
                  <a:pt x="875" y="632"/>
                  <a:pt x="684" y="577"/>
                  <a:pt x="651" y="680"/>
                </a:cubicBezTo>
                <a:cubicBezTo>
                  <a:pt x="646" y="750"/>
                  <a:pt x="669" y="808"/>
                  <a:pt x="601" y="830"/>
                </a:cubicBezTo>
                <a:cubicBezTo>
                  <a:pt x="537" y="809"/>
                  <a:pt x="588" y="750"/>
                  <a:pt x="551" y="713"/>
                </a:cubicBezTo>
                <a:cubicBezTo>
                  <a:pt x="506" y="668"/>
                  <a:pt x="445" y="642"/>
                  <a:pt x="384" y="630"/>
                </a:cubicBezTo>
                <a:cubicBezTo>
                  <a:pt x="351" y="633"/>
                  <a:pt x="317" y="634"/>
                  <a:pt x="284" y="638"/>
                </a:cubicBezTo>
                <a:cubicBezTo>
                  <a:pt x="275" y="639"/>
                  <a:pt x="262" y="638"/>
                  <a:pt x="259" y="646"/>
                </a:cubicBezTo>
                <a:cubicBezTo>
                  <a:pt x="249" y="672"/>
                  <a:pt x="254" y="702"/>
                  <a:pt x="250" y="730"/>
                </a:cubicBezTo>
                <a:cubicBezTo>
                  <a:pt x="243" y="772"/>
                  <a:pt x="202" y="784"/>
                  <a:pt x="167" y="797"/>
                </a:cubicBezTo>
                <a:cubicBezTo>
                  <a:pt x="173" y="727"/>
                  <a:pt x="167" y="706"/>
                  <a:pt x="200" y="655"/>
                </a:cubicBezTo>
                <a:cubicBezTo>
                  <a:pt x="196" y="582"/>
                  <a:pt x="223" y="511"/>
                  <a:pt x="150" y="488"/>
                </a:cubicBezTo>
                <a:cubicBezTo>
                  <a:pt x="93" y="449"/>
                  <a:pt x="119" y="460"/>
                  <a:pt x="75" y="446"/>
                </a:cubicBezTo>
                <a:cubicBezTo>
                  <a:pt x="50" y="429"/>
                  <a:pt x="25" y="421"/>
                  <a:pt x="0" y="404"/>
                </a:cubicBezTo>
                <a:cubicBezTo>
                  <a:pt x="15" y="358"/>
                  <a:pt x="52" y="369"/>
                  <a:pt x="100" y="363"/>
                </a:cubicBezTo>
                <a:cubicBezTo>
                  <a:pt x="108" y="360"/>
                  <a:pt x="119" y="360"/>
                  <a:pt x="125" y="354"/>
                </a:cubicBezTo>
                <a:cubicBezTo>
                  <a:pt x="131" y="348"/>
                  <a:pt x="130" y="337"/>
                  <a:pt x="134" y="329"/>
                </a:cubicBezTo>
                <a:cubicBezTo>
                  <a:pt x="148" y="300"/>
                  <a:pt x="149" y="305"/>
                  <a:pt x="175" y="287"/>
                </a:cubicBezTo>
                <a:cubicBezTo>
                  <a:pt x="181" y="269"/>
                  <a:pt x="199" y="256"/>
                  <a:pt x="200" y="237"/>
                </a:cubicBezTo>
                <a:cubicBezTo>
                  <a:pt x="203" y="182"/>
                  <a:pt x="219" y="92"/>
                  <a:pt x="159" y="70"/>
                </a:cubicBezTo>
                <a:cubicBezTo>
                  <a:pt x="153" y="62"/>
                  <a:pt x="150" y="52"/>
                  <a:pt x="142" y="45"/>
                </a:cubicBezTo>
                <a:cubicBezTo>
                  <a:pt x="90" y="0"/>
                  <a:pt x="92" y="33"/>
                  <a:pt x="92" y="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91" name="Picture 67" descr="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6216650"/>
            <a:ext cx="366712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0" y="2214563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robot model: 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transition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70" grpId="0" animBg="1"/>
      <p:bldP spid="129071" grpId="0" animBg="1"/>
      <p:bldP spid="129072" grpId="0" animBg="1"/>
      <p:bldP spid="129083" grpId="0" animBg="1"/>
      <p:bldP spid="129084" grpId="0" animBg="1"/>
      <p:bldP spid="129086" grpId="0" animBg="1"/>
      <p:bldP spid="1290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3276600" y="3681413"/>
            <a:ext cx="2819400" cy="814387"/>
            <a:chOff x="2064" y="2319"/>
            <a:chExt cx="1776" cy="513"/>
          </a:xfrm>
        </p:grpSpPr>
        <p:sp>
          <p:nvSpPr>
            <p:cNvPr id="130051" name="Rectangle 3"/>
            <p:cNvSpPr>
              <a:spLocks noChangeArrowheads="1"/>
            </p:cNvSpPr>
            <p:nvPr/>
          </p:nvSpPr>
          <p:spPr bwMode="auto">
            <a:xfrm>
              <a:off x="2064" y="2544"/>
              <a:ext cx="17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D60093"/>
                  </a:solidFill>
                  <a:latin typeface="Palatino Linotype" pitchFamily="18" charset="0"/>
                </a:rPr>
                <a:t>Path</a:t>
              </a:r>
            </a:p>
          </p:txBody>
        </p:sp>
        <p:sp>
          <p:nvSpPr>
            <p:cNvPr id="130052" name="AutoShape 4"/>
            <p:cNvSpPr>
              <a:spLocks noChangeArrowheads="1"/>
            </p:cNvSpPr>
            <p:nvPr/>
          </p:nvSpPr>
          <p:spPr bwMode="auto">
            <a:xfrm>
              <a:off x="2880" y="2319"/>
              <a:ext cx="96" cy="213"/>
            </a:xfrm>
            <a:prstGeom prst="downArrow">
              <a:avLst>
                <a:gd name="adj1" fmla="val 50000"/>
                <a:gd name="adj2" fmla="val 554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6496050" y="993775"/>
            <a:ext cx="2009775" cy="1447800"/>
            <a:chOff x="3852" y="770"/>
            <a:chExt cx="1266" cy="912"/>
          </a:xfrm>
        </p:grpSpPr>
        <p:grpSp>
          <p:nvGrpSpPr>
            <p:cNvPr id="130054" name="Group 6"/>
            <p:cNvGrpSpPr>
              <a:grpSpLocks/>
            </p:cNvGrpSpPr>
            <p:nvPr/>
          </p:nvGrpSpPr>
          <p:grpSpPr bwMode="auto">
            <a:xfrm>
              <a:off x="4080" y="975"/>
              <a:ext cx="819" cy="441"/>
              <a:chOff x="2496" y="2079"/>
              <a:chExt cx="819" cy="441"/>
            </a:xfrm>
          </p:grpSpPr>
          <p:sp>
            <p:nvSpPr>
              <p:cNvPr id="130055" name="Line 7"/>
              <p:cNvSpPr>
                <a:spLocks noChangeShapeType="1"/>
              </p:cNvSpPr>
              <p:nvPr/>
            </p:nvSpPr>
            <p:spPr bwMode="auto">
              <a:xfrm>
                <a:off x="2565" y="2457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6" name="Line 8"/>
              <p:cNvSpPr>
                <a:spLocks noChangeShapeType="1"/>
              </p:cNvSpPr>
              <p:nvPr/>
            </p:nvSpPr>
            <p:spPr bwMode="auto">
              <a:xfrm flipH="1" flipV="1">
                <a:off x="2517" y="2220"/>
                <a:ext cx="48" cy="23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7" name="Line 9"/>
              <p:cNvSpPr>
                <a:spLocks noChangeShapeType="1"/>
              </p:cNvSpPr>
              <p:nvPr/>
            </p:nvSpPr>
            <p:spPr bwMode="auto">
              <a:xfrm flipV="1">
                <a:off x="2523" y="2082"/>
                <a:ext cx="75" cy="13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8" name="Line 10"/>
              <p:cNvSpPr>
                <a:spLocks noChangeShapeType="1"/>
              </p:cNvSpPr>
              <p:nvPr/>
            </p:nvSpPr>
            <p:spPr bwMode="auto">
              <a:xfrm flipV="1">
                <a:off x="2562" y="2394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9" name="Line 11"/>
              <p:cNvSpPr>
                <a:spLocks noChangeShapeType="1"/>
              </p:cNvSpPr>
              <p:nvPr/>
            </p:nvSpPr>
            <p:spPr bwMode="auto">
              <a:xfrm flipH="1">
                <a:off x="2496" y="221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0" name="Line 12"/>
              <p:cNvSpPr>
                <a:spLocks noChangeShapeType="1"/>
              </p:cNvSpPr>
              <p:nvPr/>
            </p:nvSpPr>
            <p:spPr bwMode="auto">
              <a:xfrm>
                <a:off x="2862" y="209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1" name="Line 13"/>
              <p:cNvSpPr>
                <a:spLocks noChangeShapeType="1"/>
              </p:cNvSpPr>
              <p:nvPr/>
            </p:nvSpPr>
            <p:spPr bwMode="auto">
              <a:xfrm>
                <a:off x="3219" y="2079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2" name="Line 14"/>
              <p:cNvSpPr>
                <a:spLocks noChangeShapeType="1"/>
              </p:cNvSpPr>
              <p:nvPr/>
            </p:nvSpPr>
            <p:spPr bwMode="auto">
              <a:xfrm>
                <a:off x="3303" y="216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3" name="Line 15"/>
              <p:cNvSpPr>
                <a:spLocks noChangeShapeType="1"/>
              </p:cNvSpPr>
              <p:nvPr/>
            </p:nvSpPr>
            <p:spPr bwMode="auto">
              <a:xfrm flipH="1">
                <a:off x="3207" y="2376"/>
                <a:ext cx="96" cy="144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4" name="Line 16"/>
              <p:cNvSpPr>
                <a:spLocks noChangeShapeType="1"/>
              </p:cNvSpPr>
              <p:nvPr/>
            </p:nvSpPr>
            <p:spPr bwMode="auto">
              <a:xfrm>
                <a:off x="2775" y="251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5" name="Line 17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66" name="Line 18"/>
              <p:cNvSpPr>
                <a:spLocks noChangeShapeType="1"/>
              </p:cNvSpPr>
              <p:nvPr/>
            </p:nvSpPr>
            <p:spPr bwMode="auto">
              <a:xfrm flipH="1">
                <a:off x="3108" y="2100"/>
                <a:ext cx="81" cy="115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6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464" y="1056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8" name="Text Box 20"/>
            <p:cNvSpPr txBox="1">
              <a:spLocks noChangeArrowheads="1"/>
            </p:cNvSpPr>
            <p:nvPr/>
          </p:nvSpPr>
          <p:spPr bwMode="auto">
            <a:xfrm>
              <a:off x="3862" y="83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130069" name="Text Box 21"/>
            <p:cNvSpPr txBox="1">
              <a:spLocks noChangeArrowheads="1"/>
            </p:cNvSpPr>
            <p:nvPr/>
          </p:nvSpPr>
          <p:spPr bwMode="auto">
            <a:xfrm>
              <a:off x="3852" y="113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2</a:t>
              </a:r>
            </a:p>
          </p:txBody>
        </p:sp>
        <p:sp>
          <p:nvSpPr>
            <p:cNvPr id="130070" name="Text Box 22"/>
            <p:cNvSpPr txBox="1">
              <a:spLocks noChangeArrowheads="1"/>
            </p:cNvSpPr>
            <p:nvPr/>
          </p:nvSpPr>
          <p:spPr bwMode="auto">
            <a:xfrm>
              <a:off x="394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130071" name="Text Box 23"/>
            <p:cNvSpPr txBox="1">
              <a:spLocks noChangeArrowheads="1"/>
            </p:cNvSpPr>
            <p:nvPr/>
          </p:nvSpPr>
          <p:spPr bwMode="auto">
            <a:xfrm>
              <a:off x="445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130072" name="Text Box 24"/>
            <p:cNvSpPr txBox="1">
              <a:spLocks noChangeArrowheads="1"/>
            </p:cNvSpPr>
            <p:nvPr/>
          </p:nvSpPr>
          <p:spPr bwMode="auto">
            <a:xfrm>
              <a:off x="4506" y="7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4938" y="79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130074" name="Text Box 26"/>
            <p:cNvSpPr txBox="1">
              <a:spLocks noChangeArrowheads="1"/>
            </p:cNvSpPr>
            <p:nvPr/>
          </p:nvSpPr>
          <p:spPr bwMode="auto">
            <a:xfrm>
              <a:off x="4938" y="106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130075" name="Text Box 27"/>
            <p:cNvSpPr txBox="1">
              <a:spLocks noChangeArrowheads="1"/>
            </p:cNvSpPr>
            <p:nvPr/>
          </p:nvSpPr>
          <p:spPr bwMode="auto">
            <a:xfrm>
              <a:off x="493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130076" name="Text Box 28"/>
            <p:cNvSpPr txBox="1">
              <a:spLocks noChangeArrowheads="1"/>
            </p:cNvSpPr>
            <p:nvPr/>
          </p:nvSpPr>
          <p:spPr bwMode="auto">
            <a:xfrm>
              <a:off x="4103" y="1110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12</a:t>
              </a:r>
            </a:p>
          </p:txBody>
        </p:sp>
        <p:sp>
          <p:nvSpPr>
            <p:cNvPr id="130077" name="Text Box 29"/>
            <p:cNvSpPr txBox="1">
              <a:spLocks noChangeArrowheads="1"/>
            </p:cNvSpPr>
            <p:nvPr/>
          </p:nvSpPr>
          <p:spPr bwMode="auto">
            <a:xfrm>
              <a:off x="4670" y="1086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10</a:t>
              </a:r>
            </a:p>
          </p:txBody>
        </p:sp>
        <p:sp>
          <p:nvSpPr>
            <p:cNvPr id="130078" name="Text Box 30"/>
            <p:cNvSpPr txBox="1">
              <a:spLocks noChangeArrowheads="1"/>
            </p:cNvSpPr>
            <p:nvPr/>
          </p:nvSpPr>
          <p:spPr bwMode="auto">
            <a:xfrm>
              <a:off x="4428" y="947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130079" name="Text Box 31"/>
            <p:cNvSpPr txBox="1">
              <a:spLocks noChangeArrowheads="1"/>
            </p:cNvSpPr>
            <p:nvPr/>
          </p:nvSpPr>
          <p:spPr bwMode="auto">
            <a:xfrm>
              <a:off x="4379" y="1254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11</a:t>
              </a:r>
            </a:p>
          </p:txBody>
        </p:sp>
      </p:grpSp>
      <p:grpSp>
        <p:nvGrpSpPr>
          <p:cNvPr id="130080" name="Group 32"/>
          <p:cNvGrpSpPr>
            <a:grpSpLocks/>
          </p:cNvGrpSpPr>
          <p:nvPr/>
        </p:nvGrpSpPr>
        <p:grpSpPr bwMode="auto">
          <a:xfrm>
            <a:off x="6400800" y="990600"/>
            <a:ext cx="2362200" cy="1524000"/>
            <a:chOff x="3792" y="2352"/>
            <a:chExt cx="1824" cy="1872"/>
          </a:xfrm>
        </p:grpSpPr>
        <p:sp>
          <p:nvSpPr>
            <p:cNvPr id="130081" name="Freeform 33"/>
            <p:cNvSpPr>
              <a:spLocks/>
            </p:cNvSpPr>
            <p:nvPr/>
          </p:nvSpPr>
          <p:spPr bwMode="auto">
            <a:xfrm>
              <a:off x="3792" y="2352"/>
              <a:ext cx="1824" cy="1872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2" name="Rectangle 34"/>
            <p:cNvSpPr>
              <a:spLocks noChangeArrowheads="1"/>
            </p:cNvSpPr>
            <p:nvPr/>
          </p:nvSpPr>
          <p:spPr bwMode="auto">
            <a:xfrm>
              <a:off x="4464" y="3024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6477000" y="2519363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workspace</a:t>
            </a:r>
          </a:p>
        </p:txBody>
      </p:sp>
      <p:sp>
        <p:nvSpPr>
          <p:cNvPr id="130084" name="Text Box 36"/>
          <p:cNvSpPr txBox="1">
            <a:spLocks noChangeArrowheads="1"/>
          </p:cNvSpPr>
          <p:nvPr/>
        </p:nvSpPr>
        <p:spPr bwMode="auto">
          <a:xfrm>
            <a:off x="1443038" y="2519363"/>
            <a:ext cx="78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robot</a:t>
            </a:r>
          </a:p>
        </p:txBody>
      </p:sp>
      <p:pic>
        <p:nvPicPr>
          <p:cNvPr id="130085" name="Picture 37" descr="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609600"/>
            <a:ext cx="1225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88" name="AutoShape 40"/>
          <p:cNvSpPr>
            <a:spLocks noChangeAspect="1" noChangeArrowheads="1" noTextEdit="1"/>
          </p:cNvSpPr>
          <p:nvPr/>
        </p:nvSpPr>
        <p:spPr bwMode="auto">
          <a:xfrm>
            <a:off x="4495800" y="5638800"/>
            <a:ext cx="3571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9" name="Freeform 41"/>
          <p:cNvSpPr>
            <a:spLocks/>
          </p:cNvSpPr>
          <p:nvPr/>
        </p:nvSpPr>
        <p:spPr bwMode="auto">
          <a:xfrm>
            <a:off x="3962400" y="5638800"/>
            <a:ext cx="1447800" cy="1066800"/>
          </a:xfrm>
          <a:custGeom>
            <a:avLst/>
            <a:gdLst>
              <a:gd name="T0" fmla="*/ 0 w 1824"/>
              <a:gd name="T1" fmla="*/ 0 h 1872"/>
              <a:gd name="T2" fmla="*/ 480 w 1824"/>
              <a:gd name="T3" fmla="*/ 0 h 1872"/>
              <a:gd name="T4" fmla="*/ 480 w 1824"/>
              <a:gd name="T5" fmla="*/ 432 h 1872"/>
              <a:gd name="T6" fmla="*/ 816 w 1824"/>
              <a:gd name="T7" fmla="*/ 432 h 1872"/>
              <a:gd name="T8" fmla="*/ 816 w 1824"/>
              <a:gd name="T9" fmla="*/ 0 h 1872"/>
              <a:gd name="T10" fmla="*/ 1200 w 1824"/>
              <a:gd name="T11" fmla="*/ 0 h 1872"/>
              <a:gd name="T12" fmla="*/ 1200 w 1824"/>
              <a:gd name="T13" fmla="*/ 432 h 1872"/>
              <a:gd name="T14" fmla="*/ 1248 w 1824"/>
              <a:gd name="T15" fmla="*/ 432 h 1872"/>
              <a:gd name="T16" fmla="*/ 1248 w 1824"/>
              <a:gd name="T17" fmla="*/ 0 h 1872"/>
              <a:gd name="T18" fmla="*/ 1824 w 1824"/>
              <a:gd name="T19" fmla="*/ 0 h 1872"/>
              <a:gd name="T20" fmla="*/ 1824 w 1824"/>
              <a:gd name="T21" fmla="*/ 528 h 1872"/>
              <a:gd name="T22" fmla="*/ 1344 w 1824"/>
              <a:gd name="T23" fmla="*/ 528 h 1872"/>
              <a:gd name="T24" fmla="*/ 1344 w 1824"/>
              <a:gd name="T25" fmla="*/ 576 h 1872"/>
              <a:gd name="T26" fmla="*/ 1824 w 1824"/>
              <a:gd name="T27" fmla="*/ 576 h 1872"/>
              <a:gd name="T28" fmla="*/ 1824 w 1824"/>
              <a:gd name="T29" fmla="*/ 960 h 1872"/>
              <a:gd name="T30" fmla="*/ 1344 w 1824"/>
              <a:gd name="T31" fmla="*/ 960 h 1872"/>
              <a:gd name="T32" fmla="*/ 1344 w 1824"/>
              <a:gd name="T33" fmla="*/ 1008 h 1872"/>
              <a:gd name="T34" fmla="*/ 1824 w 1824"/>
              <a:gd name="T35" fmla="*/ 1008 h 1872"/>
              <a:gd name="T36" fmla="*/ 1824 w 1824"/>
              <a:gd name="T37" fmla="*/ 1872 h 1872"/>
              <a:gd name="T38" fmla="*/ 1248 w 1824"/>
              <a:gd name="T39" fmla="*/ 1872 h 1872"/>
              <a:gd name="T40" fmla="*/ 1248 w 1824"/>
              <a:gd name="T41" fmla="*/ 1248 h 1872"/>
              <a:gd name="T42" fmla="*/ 1152 w 1824"/>
              <a:gd name="T43" fmla="*/ 1248 h 1872"/>
              <a:gd name="T44" fmla="*/ 1152 w 1824"/>
              <a:gd name="T45" fmla="*/ 1872 h 1872"/>
              <a:gd name="T46" fmla="*/ 720 w 1824"/>
              <a:gd name="T47" fmla="*/ 1872 h 1872"/>
              <a:gd name="T48" fmla="*/ 720 w 1824"/>
              <a:gd name="T49" fmla="*/ 1248 h 1872"/>
              <a:gd name="T50" fmla="*/ 672 w 1824"/>
              <a:gd name="T51" fmla="*/ 1248 h 1872"/>
              <a:gd name="T52" fmla="*/ 672 w 1824"/>
              <a:gd name="T53" fmla="*/ 1872 h 1872"/>
              <a:gd name="T54" fmla="*/ 0 w 1824"/>
              <a:gd name="T55" fmla="*/ 1872 h 1872"/>
              <a:gd name="T56" fmla="*/ 0 w 1824"/>
              <a:gd name="T57" fmla="*/ 1152 h 1872"/>
              <a:gd name="T58" fmla="*/ 432 w 1824"/>
              <a:gd name="T59" fmla="*/ 1152 h 1872"/>
              <a:gd name="T60" fmla="*/ 432 w 1824"/>
              <a:gd name="T61" fmla="*/ 1104 h 1872"/>
              <a:gd name="T62" fmla="*/ 0 w 1824"/>
              <a:gd name="T63" fmla="*/ 1104 h 1872"/>
              <a:gd name="T64" fmla="*/ 0 w 1824"/>
              <a:gd name="T65" fmla="*/ 720 h 1872"/>
              <a:gd name="T66" fmla="*/ 384 w 1824"/>
              <a:gd name="T67" fmla="*/ 720 h 1872"/>
              <a:gd name="T68" fmla="*/ 384 w 1824"/>
              <a:gd name="T69" fmla="*/ 672 h 1872"/>
              <a:gd name="T70" fmla="*/ 0 w 1824"/>
              <a:gd name="T71" fmla="*/ 672 h 1872"/>
              <a:gd name="T72" fmla="*/ 0 w 1824"/>
              <a:gd name="T7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24" h="1872">
                <a:moveTo>
                  <a:pt x="0" y="0"/>
                </a:moveTo>
                <a:lnTo>
                  <a:pt x="480" y="0"/>
                </a:lnTo>
                <a:lnTo>
                  <a:pt x="480" y="432"/>
                </a:lnTo>
                <a:lnTo>
                  <a:pt x="816" y="432"/>
                </a:lnTo>
                <a:lnTo>
                  <a:pt x="816" y="0"/>
                </a:lnTo>
                <a:lnTo>
                  <a:pt x="1200" y="0"/>
                </a:lnTo>
                <a:lnTo>
                  <a:pt x="1200" y="432"/>
                </a:lnTo>
                <a:lnTo>
                  <a:pt x="1248" y="432"/>
                </a:lnTo>
                <a:lnTo>
                  <a:pt x="1248" y="0"/>
                </a:lnTo>
                <a:lnTo>
                  <a:pt x="1824" y="0"/>
                </a:lnTo>
                <a:lnTo>
                  <a:pt x="1824" y="528"/>
                </a:lnTo>
                <a:lnTo>
                  <a:pt x="1344" y="528"/>
                </a:lnTo>
                <a:lnTo>
                  <a:pt x="1344" y="576"/>
                </a:lnTo>
                <a:lnTo>
                  <a:pt x="1824" y="576"/>
                </a:lnTo>
                <a:lnTo>
                  <a:pt x="1824" y="960"/>
                </a:lnTo>
                <a:lnTo>
                  <a:pt x="1344" y="960"/>
                </a:lnTo>
                <a:lnTo>
                  <a:pt x="1344" y="1008"/>
                </a:lnTo>
                <a:lnTo>
                  <a:pt x="1824" y="1008"/>
                </a:lnTo>
                <a:lnTo>
                  <a:pt x="1824" y="1872"/>
                </a:lnTo>
                <a:lnTo>
                  <a:pt x="1248" y="1872"/>
                </a:lnTo>
                <a:lnTo>
                  <a:pt x="1248" y="1248"/>
                </a:lnTo>
                <a:lnTo>
                  <a:pt x="1152" y="1248"/>
                </a:lnTo>
                <a:lnTo>
                  <a:pt x="1152" y="1872"/>
                </a:lnTo>
                <a:lnTo>
                  <a:pt x="720" y="1872"/>
                </a:lnTo>
                <a:lnTo>
                  <a:pt x="720" y="1248"/>
                </a:lnTo>
                <a:lnTo>
                  <a:pt x="672" y="1248"/>
                </a:lnTo>
                <a:lnTo>
                  <a:pt x="672" y="1872"/>
                </a:lnTo>
                <a:lnTo>
                  <a:pt x="0" y="1872"/>
                </a:lnTo>
                <a:lnTo>
                  <a:pt x="0" y="1152"/>
                </a:lnTo>
                <a:lnTo>
                  <a:pt x="432" y="1152"/>
                </a:lnTo>
                <a:lnTo>
                  <a:pt x="432" y="1104"/>
                </a:lnTo>
                <a:lnTo>
                  <a:pt x="0" y="1104"/>
                </a:lnTo>
                <a:lnTo>
                  <a:pt x="0" y="720"/>
                </a:lnTo>
                <a:lnTo>
                  <a:pt x="384" y="720"/>
                </a:lnTo>
                <a:lnTo>
                  <a:pt x="384" y="67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90" name="Rectangle 42"/>
          <p:cNvSpPr>
            <a:spLocks noChangeArrowheads="1"/>
          </p:cNvSpPr>
          <p:nvPr/>
        </p:nvSpPr>
        <p:spPr bwMode="auto">
          <a:xfrm>
            <a:off x="4495800" y="5984875"/>
            <a:ext cx="342900" cy="201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1" name="Freeform 43"/>
          <p:cNvSpPr>
            <a:spLocks/>
          </p:cNvSpPr>
          <p:nvPr/>
        </p:nvSpPr>
        <p:spPr bwMode="auto">
          <a:xfrm>
            <a:off x="4211638" y="5918200"/>
            <a:ext cx="893762" cy="498475"/>
          </a:xfrm>
          <a:custGeom>
            <a:avLst/>
            <a:gdLst>
              <a:gd name="T0" fmla="*/ 1127 w 1127"/>
              <a:gd name="T1" fmla="*/ 772 h 830"/>
              <a:gd name="T2" fmla="*/ 1077 w 1127"/>
              <a:gd name="T3" fmla="*/ 705 h 830"/>
              <a:gd name="T4" fmla="*/ 1010 w 1127"/>
              <a:gd name="T5" fmla="*/ 663 h 830"/>
              <a:gd name="T6" fmla="*/ 985 w 1127"/>
              <a:gd name="T7" fmla="*/ 646 h 830"/>
              <a:gd name="T8" fmla="*/ 935 w 1127"/>
              <a:gd name="T9" fmla="*/ 630 h 830"/>
              <a:gd name="T10" fmla="*/ 651 w 1127"/>
              <a:gd name="T11" fmla="*/ 680 h 830"/>
              <a:gd name="T12" fmla="*/ 601 w 1127"/>
              <a:gd name="T13" fmla="*/ 830 h 830"/>
              <a:gd name="T14" fmla="*/ 551 w 1127"/>
              <a:gd name="T15" fmla="*/ 713 h 830"/>
              <a:gd name="T16" fmla="*/ 384 w 1127"/>
              <a:gd name="T17" fmla="*/ 630 h 830"/>
              <a:gd name="T18" fmla="*/ 284 w 1127"/>
              <a:gd name="T19" fmla="*/ 638 h 830"/>
              <a:gd name="T20" fmla="*/ 259 w 1127"/>
              <a:gd name="T21" fmla="*/ 646 h 830"/>
              <a:gd name="T22" fmla="*/ 250 w 1127"/>
              <a:gd name="T23" fmla="*/ 730 h 830"/>
              <a:gd name="T24" fmla="*/ 167 w 1127"/>
              <a:gd name="T25" fmla="*/ 797 h 830"/>
              <a:gd name="T26" fmla="*/ 200 w 1127"/>
              <a:gd name="T27" fmla="*/ 655 h 830"/>
              <a:gd name="T28" fmla="*/ 150 w 1127"/>
              <a:gd name="T29" fmla="*/ 488 h 830"/>
              <a:gd name="T30" fmla="*/ 75 w 1127"/>
              <a:gd name="T31" fmla="*/ 446 h 830"/>
              <a:gd name="T32" fmla="*/ 0 w 1127"/>
              <a:gd name="T33" fmla="*/ 404 h 830"/>
              <a:gd name="T34" fmla="*/ 100 w 1127"/>
              <a:gd name="T35" fmla="*/ 363 h 830"/>
              <a:gd name="T36" fmla="*/ 125 w 1127"/>
              <a:gd name="T37" fmla="*/ 354 h 830"/>
              <a:gd name="T38" fmla="*/ 134 w 1127"/>
              <a:gd name="T39" fmla="*/ 329 h 830"/>
              <a:gd name="T40" fmla="*/ 175 w 1127"/>
              <a:gd name="T41" fmla="*/ 287 h 830"/>
              <a:gd name="T42" fmla="*/ 200 w 1127"/>
              <a:gd name="T43" fmla="*/ 237 h 830"/>
              <a:gd name="T44" fmla="*/ 159 w 1127"/>
              <a:gd name="T45" fmla="*/ 70 h 830"/>
              <a:gd name="T46" fmla="*/ 142 w 1127"/>
              <a:gd name="T47" fmla="*/ 45 h 830"/>
              <a:gd name="T48" fmla="*/ 92 w 1127"/>
              <a:gd name="T49" fmla="*/ 4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7" h="830">
                <a:moveTo>
                  <a:pt x="1127" y="772"/>
                </a:moveTo>
                <a:cubicBezTo>
                  <a:pt x="1116" y="739"/>
                  <a:pt x="1106" y="725"/>
                  <a:pt x="1077" y="705"/>
                </a:cubicBezTo>
                <a:cubicBezTo>
                  <a:pt x="1056" y="675"/>
                  <a:pt x="1044" y="674"/>
                  <a:pt x="1010" y="663"/>
                </a:cubicBezTo>
                <a:cubicBezTo>
                  <a:pt x="1002" y="657"/>
                  <a:pt x="994" y="650"/>
                  <a:pt x="985" y="646"/>
                </a:cubicBezTo>
                <a:cubicBezTo>
                  <a:pt x="969" y="639"/>
                  <a:pt x="935" y="630"/>
                  <a:pt x="935" y="630"/>
                </a:cubicBezTo>
                <a:cubicBezTo>
                  <a:pt x="875" y="632"/>
                  <a:pt x="684" y="577"/>
                  <a:pt x="651" y="680"/>
                </a:cubicBezTo>
                <a:cubicBezTo>
                  <a:pt x="646" y="750"/>
                  <a:pt x="669" y="808"/>
                  <a:pt x="601" y="830"/>
                </a:cubicBezTo>
                <a:cubicBezTo>
                  <a:pt x="537" y="809"/>
                  <a:pt x="588" y="750"/>
                  <a:pt x="551" y="713"/>
                </a:cubicBezTo>
                <a:cubicBezTo>
                  <a:pt x="506" y="668"/>
                  <a:pt x="445" y="642"/>
                  <a:pt x="384" y="630"/>
                </a:cubicBezTo>
                <a:cubicBezTo>
                  <a:pt x="351" y="633"/>
                  <a:pt x="317" y="634"/>
                  <a:pt x="284" y="638"/>
                </a:cubicBezTo>
                <a:cubicBezTo>
                  <a:pt x="275" y="639"/>
                  <a:pt x="262" y="638"/>
                  <a:pt x="259" y="646"/>
                </a:cubicBezTo>
                <a:cubicBezTo>
                  <a:pt x="249" y="672"/>
                  <a:pt x="254" y="702"/>
                  <a:pt x="250" y="730"/>
                </a:cubicBezTo>
                <a:cubicBezTo>
                  <a:pt x="243" y="772"/>
                  <a:pt x="202" y="784"/>
                  <a:pt x="167" y="797"/>
                </a:cubicBezTo>
                <a:cubicBezTo>
                  <a:pt x="173" y="727"/>
                  <a:pt x="167" y="706"/>
                  <a:pt x="200" y="655"/>
                </a:cubicBezTo>
                <a:cubicBezTo>
                  <a:pt x="196" y="582"/>
                  <a:pt x="223" y="511"/>
                  <a:pt x="150" y="488"/>
                </a:cubicBezTo>
                <a:cubicBezTo>
                  <a:pt x="93" y="449"/>
                  <a:pt x="119" y="460"/>
                  <a:pt x="75" y="446"/>
                </a:cubicBezTo>
                <a:cubicBezTo>
                  <a:pt x="50" y="429"/>
                  <a:pt x="25" y="421"/>
                  <a:pt x="0" y="404"/>
                </a:cubicBezTo>
                <a:cubicBezTo>
                  <a:pt x="15" y="358"/>
                  <a:pt x="52" y="369"/>
                  <a:pt x="100" y="363"/>
                </a:cubicBezTo>
                <a:cubicBezTo>
                  <a:pt x="108" y="360"/>
                  <a:pt x="119" y="360"/>
                  <a:pt x="125" y="354"/>
                </a:cubicBezTo>
                <a:cubicBezTo>
                  <a:pt x="131" y="348"/>
                  <a:pt x="130" y="337"/>
                  <a:pt x="134" y="329"/>
                </a:cubicBezTo>
                <a:cubicBezTo>
                  <a:pt x="148" y="300"/>
                  <a:pt x="149" y="305"/>
                  <a:pt x="175" y="287"/>
                </a:cubicBezTo>
                <a:cubicBezTo>
                  <a:pt x="181" y="269"/>
                  <a:pt x="199" y="256"/>
                  <a:pt x="200" y="237"/>
                </a:cubicBezTo>
                <a:cubicBezTo>
                  <a:pt x="203" y="182"/>
                  <a:pt x="219" y="92"/>
                  <a:pt x="159" y="70"/>
                </a:cubicBezTo>
                <a:cubicBezTo>
                  <a:pt x="153" y="62"/>
                  <a:pt x="150" y="52"/>
                  <a:pt x="142" y="45"/>
                </a:cubicBezTo>
                <a:cubicBezTo>
                  <a:pt x="90" y="0"/>
                  <a:pt x="92" y="33"/>
                  <a:pt x="92" y="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92" name="Picture 44" descr="rob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43638"/>
            <a:ext cx="330200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93" name="Group 45"/>
          <p:cNvGrpSpPr>
            <a:grpSpLocks/>
          </p:cNvGrpSpPr>
          <p:nvPr/>
        </p:nvGrpSpPr>
        <p:grpSpPr bwMode="auto">
          <a:xfrm>
            <a:off x="3276600" y="4524375"/>
            <a:ext cx="2819400" cy="1085850"/>
            <a:chOff x="2064" y="2850"/>
            <a:chExt cx="1776" cy="684"/>
          </a:xfrm>
        </p:grpSpPr>
        <p:sp>
          <p:nvSpPr>
            <p:cNvPr id="130094" name="Rectangle 46"/>
            <p:cNvSpPr>
              <a:spLocks noChangeArrowheads="1"/>
            </p:cNvSpPr>
            <p:nvPr/>
          </p:nvSpPr>
          <p:spPr bwMode="auto">
            <a:xfrm>
              <a:off x="2064" y="3072"/>
              <a:ext cx="17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hybrid controller</a:t>
              </a:r>
            </a:p>
          </p:txBody>
        </p:sp>
        <p:sp>
          <p:nvSpPr>
            <p:cNvPr id="130095" name="AutoShape 47"/>
            <p:cNvSpPr>
              <a:spLocks noChangeArrowheads="1"/>
            </p:cNvSpPr>
            <p:nvPr/>
          </p:nvSpPr>
          <p:spPr bwMode="auto">
            <a:xfrm>
              <a:off x="2880" y="2850"/>
              <a:ext cx="96" cy="213"/>
            </a:xfrm>
            <a:prstGeom prst="downArrow">
              <a:avLst>
                <a:gd name="adj1" fmla="val 50000"/>
                <a:gd name="adj2" fmla="val 554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AutoShape 48"/>
            <p:cNvSpPr>
              <a:spLocks noChangeArrowheads="1"/>
            </p:cNvSpPr>
            <p:nvPr/>
          </p:nvSpPr>
          <p:spPr bwMode="auto">
            <a:xfrm>
              <a:off x="2880" y="3379"/>
              <a:ext cx="96" cy="155"/>
            </a:xfrm>
            <a:prstGeom prst="downArrow">
              <a:avLst>
                <a:gd name="adj1" fmla="val 50000"/>
                <a:gd name="adj2" fmla="val 403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97" name="Text Box 49"/>
          <p:cNvSpPr txBox="1">
            <a:spLocks noChangeArrowheads="1"/>
          </p:cNvSpPr>
          <p:nvPr/>
        </p:nvSpPr>
        <p:spPr bwMode="auto">
          <a:xfrm>
            <a:off x="5486400" y="5943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correct robot motion and action </a:t>
            </a:r>
          </a:p>
        </p:txBody>
      </p:sp>
      <p:sp>
        <p:nvSpPr>
          <p:cNvPr id="130098" name="AutoShape 50"/>
          <p:cNvSpPr>
            <a:spLocks noChangeArrowheads="1"/>
          </p:cNvSpPr>
          <p:nvPr/>
        </p:nvSpPr>
        <p:spPr bwMode="auto">
          <a:xfrm>
            <a:off x="304800" y="2971800"/>
            <a:ext cx="1828800" cy="1066800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000">
              <a:latin typeface="Palatino Linotype" pitchFamily="18" charset="0"/>
            </a:endParaRPr>
          </a:p>
        </p:txBody>
      </p:sp>
      <p:sp>
        <p:nvSpPr>
          <p:cNvPr id="130099" name="Text Box 51"/>
          <p:cNvSpPr txBox="1">
            <a:spLocks noChangeArrowheads="1"/>
          </p:cNvSpPr>
          <p:nvPr/>
        </p:nvSpPr>
        <p:spPr bwMode="auto">
          <a:xfrm>
            <a:off x="606425" y="3205163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high level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task</a:t>
            </a:r>
          </a:p>
        </p:txBody>
      </p:sp>
      <p:grpSp>
        <p:nvGrpSpPr>
          <p:cNvPr id="130100" name="Group 52"/>
          <p:cNvGrpSpPr>
            <a:grpSpLocks/>
          </p:cNvGrpSpPr>
          <p:nvPr/>
        </p:nvGrpSpPr>
        <p:grpSpPr bwMode="auto">
          <a:xfrm>
            <a:off x="2971800" y="1179513"/>
            <a:ext cx="3429000" cy="1463675"/>
            <a:chOff x="1872" y="743"/>
            <a:chExt cx="2160" cy="922"/>
          </a:xfrm>
        </p:grpSpPr>
        <p:sp>
          <p:nvSpPr>
            <p:cNvPr id="130101" name="Rectangle 53"/>
            <p:cNvSpPr>
              <a:spLocks noChangeArrowheads="1"/>
            </p:cNvSpPr>
            <p:nvPr/>
          </p:nvSpPr>
          <p:spPr bwMode="auto">
            <a:xfrm>
              <a:off x="2421" y="1233"/>
              <a:ext cx="100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atomic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propositions </a:t>
              </a:r>
            </a:p>
          </p:txBody>
        </p:sp>
        <p:sp>
          <p:nvSpPr>
            <p:cNvPr id="130102" name="AutoShape 54"/>
            <p:cNvSpPr>
              <a:spLocks noChangeArrowheads="1"/>
            </p:cNvSpPr>
            <p:nvPr/>
          </p:nvSpPr>
          <p:spPr bwMode="auto">
            <a:xfrm rot="10800000">
              <a:off x="3312" y="885"/>
              <a:ext cx="720" cy="336"/>
            </a:xfrm>
            <a:custGeom>
              <a:avLst/>
              <a:gdLst>
                <a:gd name="G0" fmla="+- 15890 0 0"/>
                <a:gd name="G1" fmla="+- 19912 0 0"/>
                <a:gd name="G2" fmla="+- 7200 0 0"/>
                <a:gd name="G3" fmla="*/ 15890 1 2"/>
                <a:gd name="G4" fmla="+- G3 10800 0"/>
                <a:gd name="G5" fmla="+- 21600 15890 19912"/>
                <a:gd name="G6" fmla="+- 19912 7200 0"/>
                <a:gd name="G7" fmla="*/ G6 1 2"/>
                <a:gd name="G8" fmla="*/ 1991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9912 1 2"/>
                <a:gd name="G15" fmla="+- G5 0 G4"/>
                <a:gd name="G16" fmla="+- G0 0 G4"/>
                <a:gd name="G17" fmla="*/ G2 G15 G16"/>
                <a:gd name="T0" fmla="*/ 18745 w 21600"/>
                <a:gd name="T1" fmla="*/ 0 h 21600"/>
                <a:gd name="T2" fmla="*/ 15890 w 21600"/>
                <a:gd name="T3" fmla="*/ 7200 h 21600"/>
                <a:gd name="T4" fmla="*/ 0 w 21600"/>
                <a:gd name="T5" fmla="*/ 20334 h 21600"/>
                <a:gd name="T6" fmla="*/ 9956 w 21600"/>
                <a:gd name="T7" fmla="*/ 21600 h 21600"/>
                <a:gd name="T8" fmla="*/ 19912 w 21600"/>
                <a:gd name="T9" fmla="*/ 14705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5" y="0"/>
                  </a:moveTo>
                  <a:lnTo>
                    <a:pt x="15890" y="7200"/>
                  </a:lnTo>
                  <a:lnTo>
                    <a:pt x="17578" y="7200"/>
                  </a:lnTo>
                  <a:lnTo>
                    <a:pt x="17578" y="19068"/>
                  </a:lnTo>
                  <a:lnTo>
                    <a:pt x="0" y="19068"/>
                  </a:lnTo>
                  <a:lnTo>
                    <a:pt x="0" y="21600"/>
                  </a:lnTo>
                  <a:lnTo>
                    <a:pt x="19912" y="21600"/>
                  </a:lnTo>
                  <a:lnTo>
                    <a:pt x="19912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AutoShape 55"/>
            <p:cNvSpPr>
              <a:spLocks noChangeArrowheads="1"/>
            </p:cNvSpPr>
            <p:nvPr/>
          </p:nvSpPr>
          <p:spPr bwMode="auto">
            <a:xfrm rot="10800000" flipH="1">
              <a:off x="1872" y="885"/>
              <a:ext cx="672" cy="336"/>
            </a:xfrm>
            <a:custGeom>
              <a:avLst/>
              <a:gdLst>
                <a:gd name="G0" fmla="+- 15890 0 0"/>
                <a:gd name="G1" fmla="+- 19912 0 0"/>
                <a:gd name="G2" fmla="+- 7200 0 0"/>
                <a:gd name="G3" fmla="*/ 15890 1 2"/>
                <a:gd name="G4" fmla="+- G3 10800 0"/>
                <a:gd name="G5" fmla="+- 21600 15890 19912"/>
                <a:gd name="G6" fmla="+- 19912 7200 0"/>
                <a:gd name="G7" fmla="*/ G6 1 2"/>
                <a:gd name="G8" fmla="*/ 1991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9912 1 2"/>
                <a:gd name="G15" fmla="+- G5 0 G4"/>
                <a:gd name="G16" fmla="+- G0 0 G4"/>
                <a:gd name="G17" fmla="*/ G2 G15 G16"/>
                <a:gd name="T0" fmla="*/ 18745 w 21600"/>
                <a:gd name="T1" fmla="*/ 0 h 21600"/>
                <a:gd name="T2" fmla="*/ 15890 w 21600"/>
                <a:gd name="T3" fmla="*/ 7200 h 21600"/>
                <a:gd name="T4" fmla="*/ 0 w 21600"/>
                <a:gd name="T5" fmla="*/ 20334 h 21600"/>
                <a:gd name="T6" fmla="*/ 9956 w 21600"/>
                <a:gd name="T7" fmla="*/ 21600 h 21600"/>
                <a:gd name="T8" fmla="*/ 19912 w 21600"/>
                <a:gd name="T9" fmla="*/ 14705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5" y="0"/>
                  </a:moveTo>
                  <a:lnTo>
                    <a:pt x="15890" y="7200"/>
                  </a:lnTo>
                  <a:lnTo>
                    <a:pt x="17578" y="7200"/>
                  </a:lnTo>
                  <a:lnTo>
                    <a:pt x="17578" y="19068"/>
                  </a:lnTo>
                  <a:lnTo>
                    <a:pt x="0" y="19068"/>
                  </a:lnTo>
                  <a:lnTo>
                    <a:pt x="0" y="21600"/>
                  </a:lnTo>
                  <a:lnTo>
                    <a:pt x="19912" y="21600"/>
                  </a:lnTo>
                  <a:lnTo>
                    <a:pt x="19912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Text Box 56"/>
            <p:cNvSpPr txBox="1">
              <a:spLocks noChangeArrowheads="1"/>
            </p:cNvSpPr>
            <p:nvPr/>
          </p:nvSpPr>
          <p:spPr bwMode="auto">
            <a:xfrm>
              <a:off x="2518" y="743"/>
              <a:ext cx="8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6699"/>
                  </a:solidFill>
                  <a:latin typeface="Palatino Linotype" pitchFamily="18" charset="0"/>
                </a:rPr>
                <a:t>discrete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6699"/>
                  </a:solidFill>
                  <a:latin typeface="Palatino Linotype" pitchFamily="18" charset="0"/>
                </a:rPr>
                <a:t>abstraction</a:t>
              </a:r>
            </a:p>
          </p:txBody>
        </p:sp>
      </p:grpSp>
      <p:sp>
        <p:nvSpPr>
          <p:cNvPr id="130106" name="Rectangle 58"/>
          <p:cNvSpPr>
            <a:spLocks noChangeArrowheads="1"/>
          </p:cNvSpPr>
          <p:nvPr/>
        </p:nvSpPr>
        <p:spPr bwMode="auto">
          <a:xfrm>
            <a:off x="3276600" y="3043238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LTL formula </a:t>
            </a:r>
            <a:r>
              <a:rPr lang="el-GR" sz="1800" b="1">
                <a:latin typeface="Palatino Linotype" pitchFamily="18" charset="0"/>
              </a:rPr>
              <a:t>φ</a:t>
            </a:r>
            <a:r>
              <a:rPr lang="en-US" sz="1800">
                <a:latin typeface="Palatino Linotype" pitchFamily="18" charset="0"/>
              </a:rPr>
              <a:t> </a:t>
            </a:r>
          </a:p>
        </p:txBody>
      </p:sp>
      <p:sp>
        <p:nvSpPr>
          <p:cNvPr id="130107" name="AutoShape 59"/>
          <p:cNvSpPr>
            <a:spLocks noChangeArrowheads="1"/>
          </p:cNvSpPr>
          <p:nvPr/>
        </p:nvSpPr>
        <p:spPr bwMode="auto">
          <a:xfrm>
            <a:off x="4572000" y="2686050"/>
            <a:ext cx="152400" cy="338138"/>
          </a:xfrm>
          <a:prstGeom prst="downArrow">
            <a:avLst>
              <a:gd name="adj1" fmla="val 50000"/>
              <a:gd name="adj2" fmla="val 55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AutoShape 60"/>
          <p:cNvSpPr>
            <a:spLocks noChangeArrowheads="1"/>
          </p:cNvSpPr>
          <p:nvPr/>
        </p:nvSpPr>
        <p:spPr bwMode="auto">
          <a:xfrm>
            <a:off x="2133600" y="32766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ln/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Using Model Checking</a:t>
            </a:r>
          </a:p>
        </p:txBody>
      </p:sp>
      <p:grpSp>
        <p:nvGrpSpPr>
          <p:cNvPr id="130114" name="Group 66"/>
          <p:cNvGrpSpPr>
            <a:grpSpLocks/>
          </p:cNvGrpSpPr>
          <p:nvPr/>
        </p:nvGrpSpPr>
        <p:grpSpPr bwMode="auto">
          <a:xfrm>
            <a:off x="6019800" y="3352800"/>
            <a:ext cx="2895600" cy="990600"/>
            <a:chOff x="3792" y="1920"/>
            <a:chExt cx="1824" cy="1008"/>
          </a:xfrm>
        </p:grpSpPr>
        <p:sp>
          <p:nvSpPr>
            <p:cNvPr id="130115" name="AutoShape 67"/>
            <p:cNvSpPr>
              <a:spLocks noChangeArrowheads="1"/>
            </p:cNvSpPr>
            <p:nvPr/>
          </p:nvSpPr>
          <p:spPr bwMode="auto">
            <a:xfrm>
              <a:off x="3792" y="1920"/>
              <a:ext cx="1824" cy="1008"/>
            </a:xfrm>
            <a:prstGeom prst="leftArrowCallout">
              <a:avLst>
                <a:gd name="adj1" fmla="val 17787"/>
                <a:gd name="adj2" fmla="val 28472"/>
                <a:gd name="adj3" fmla="val 17559"/>
                <a:gd name="adj4" fmla="val 80597"/>
              </a:avLst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0116" name="Text Box 68"/>
            <p:cNvSpPr txBox="1">
              <a:spLocks noChangeArrowheads="1"/>
            </p:cNvSpPr>
            <p:nvPr/>
          </p:nvSpPr>
          <p:spPr bwMode="auto">
            <a:xfrm>
              <a:off x="4056" y="2015"/>
              <a:ext cx="1536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>
                <a:spcBef>
                  <a:spcPct val="20000"/>
                </a:spcBef>
              </a:pPr>
              <a:r>
                <a:rPr lang="en-US" sz="2000">
                  <a:solidFill>
                    <a:srgbClr val="D60093"/>
                  </a:solidFill>
                  <a:latin typeface="Palatino Linotype" pitchFamily="18" charset="0"/>
                </a:rPr>
                <a:t>find a counter example for ¬</a:t>
              </a:r>
              <a:r>
                <a:rPr lang="el-GR" sz="2000">
                  <a:solidFill>
                    <a:srgbClr val="D60093"/>
                  </a:solidFill>
                  <a:latin typeface="Palatino Linotype" pitchFamily="18" charset="0"/>
                </a:rPr>
                <a:t>φ</a:t>
              </a:r>
              <a:r>
                <a:rPr lang="ar-SA" sz="2000">
                  <a:solidFill>
                    <a:srgbClr val="D60093"/>
                  </a:solidFill>
                  <a:latin typeface="Palatino Linotype" pitchFamily="18" charset="0"/>
                </a:rPr>
                <a:t> </a:t>
              </a:r>
              <a:r>
                <a:rPr lang="en-US" sz="2000">
                  <a:solidFill>
                    <a:srgbClr val="D60093"/>
                  </a:solidFill>
                  <a:latin typeface="Palatino Linotype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28600" y="5334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endParaRPr lang="en-US" sz="2400" dirty="0">
              <a:latin typeface="Palatino Linotype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dirty="0">
                <a:latin typeface="Palatino Linotype" pitchFamily="18" charset="0"/>
              </a:rPr>
              <a:t>Example</a:t>
            </a:r>
          </a:p>
          <a:p>
            <a:pPr marL="342900" indent="-342900"/>
            <a:r>
              <a:rPr lang="en-US" dirty="0">
                <a:latin typeface="Palatino Linotype" pitchFamily="18" charset="0"/>
              </a:rPr>
              <a:t>	“Go to room 4”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 </a:t>
            </a:r>
            <a:r>
              <a:rPr lang="el-GR" b="1" dirty="0">
                <a:solidFill>
                  <a:srgbClr val="0000FF"/>
                </a:solidFill>
                <a:latin typeface="Palatino Linotype" pitchFamily="18" charset="0"/>
              </a:rPr>
              <a:t>φ</a:t>
            </a:r>
            <a:r>
              <a:rPr lang="en-US" b="1" dirty="0">
                <a:solidFill>
                  <a:srgbClr val="0000FF"/>
                </a:solidFill>
                <a:latin typeface="Palatino Linotype" pitchFamily="18" charset="0"/>
              </a:rPr>
              <a:t> = ◊(room4)</a:t>
            </a:r>
          </a:p>
          <a:p>
            <a:pPr marL="342900" indent="-342900"/>
            <a:endParaRPr lang="en-US" b="1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342900" indent="-342900"/>
            <a:r>
              <a:rPr lang="en-US" dirty="0">
                <a:latin typeface="Palatino Linotype" pitchFamily="18" charset="0"/>
              </a:rPr>
              <a:t>Model check the formula </a:t>
            </a:r>
            <a:r>
              <a:rPr lang="en-US" b="1" dirty="0">
                <a:latin typeface="Arial" charset="0"/>
              </a:rPr>
              <a:t>¬</a:t>
            </a:r>
            <a:r>
              <a:rPr lang="el-GR" b="1" dirty="0">
                <a:latin typeface="Palatino Linotype" pitchFamily="18" charset="0"/>
              </a:rPr>
              <a:t>φ</a:t>
            </a:r>
            <a:r>
              <a:rPr lang="en-US" b="1" dirty="0">
                <a:latin typeface="Palatino Linotype" pitchFamily="18" charset="0"/>
              </a:rPr>
              <a:t> </a:t>
            </a:r>
          </a:p>
          <a:p>
            <a:pPr marL="342900" indent="-342900"/>
            <a:r>
              <a:rPr lang="en-US" b="1" dirty="0">
                <a:latin typeface="Arial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¬</a:t>
            </a:r>
            <a:r>
              <a:rPr lang="en-US" b="1" dirty="0">
                <a:solidFill>
                  <a:srgbClr val="0000FF"/>
                </a:solidFill>
                <a:latin typeface="Palatino Linotype" pitchFamily="18" charset="0"/>
              </a:rPr>
              <a:t>◊(room4)</a:t>
            </a:r>
          </a:p>
          <a:p>
            <a:pPr marL="342900" indent="-342900"/>
            <a:endParaRPr lang="en-US" b="1" dirty="0">
              <a:latin typeface="Palatino Linotype" pitchFamily="18" charset="0"/>
            </a:endParaRPr>
          </a:p>
          <a:p>
            <a:pPr marL="342900" indent="-342900"/>
            <a:r>
              <a:rPr lang="en-US" dirty="0">
                <a:latin typeface="Palatino Linotype" pitchFamily="18" charset="0"/>
              </a:rPr>
              <a:t>The formula is False and the counter example is</a:t>
            </a:r>
            <a:r>
              <a:rPr lang="en-US" b="1" dirty="0">
                <a:latin typeface="Palatino Linotype" pitchFamily="18" charset="0"/>
              </a:rPr>
              <a:t>: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</a:t>
            </a:r>
            <a:r>
              <a:rPr lang="en-US" b="1" dirty="0">
                <a:solidFill>
                  <a:srgbClr val="FF3300"/>
                </a:solidFill>
                <a:latin typeface="Palatino Linotype" pitchFamily="18" charset="0"/>
              </a:rPr>
              <a:t>room1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b="1" dirty="0">
                <a:solidFill>
                  <a:srgbClr val="FF3300"/>
                </a:solidFill>
                <a:latin typeface="Palatino Linotype" pitchFamily="18" charset="0"/>
              </a:rPr>
              <a:t> room9, room12, room11, </a:t>
            </a:r>
            <a:r>
              <a:rPr lang="en-US" b="1" dirty="0" smtClean="0">
                <a:solidFill>
                  <a:srgbClr val="FF3300"/>
                </a:solidFill>
                <a:latin typeface="Palatino Linotype" pitchFamily="18" charset="0"/>
              </a:rPr>
              <a:t>room4</a:t>
            </a:r>
          </a:p>
          <a:p>
            <a:pPr marL="342900" indent="-342900"/>
            <a:r>
              <a:rPr lang="en-US" b="1" dirty="0" smtClean="0">
                <a:latin typeface="Palatino Linotype" pitchFamily="18" charset="0"/>
              </a:rPr>
              <a:t>Gives a path to room 4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endParaRPr lang="en-US" sz="4000" b="1">
              <a:solidFill>
                <a:srgbClr val="D60093"/>
              </a:solidFill>
            </a:endParaRPr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6626225" y="1143000"/>
            <a:ext cx="2032000" cy="1447800"/>
            <a:chOff x="3838" y="768"/>
            <a:chExt cx="1280" cy="912"/>
          </a:xfrm>
        </p:grpSpPr>
        <p:grpSp>
          <p:nvGrpSpPr>
            <p:cNvPr id="121861" name="Group 5"/>
            <p:cNvGrpSpPr>
              <a:grpSpLocks/>
            </p:cNvGrpSpPr>
            <p:nvPr/>
          </p:nvGrpSpPr>
          <p:grpSpPr bwMode="auto">
            <a:xfrm>
              <a:off x="4080" y="975"/>
              <a:ext cx="819" cy="441"/>
              <a:chOff x="2496" y="2079"/>
              <a:chExt cx="819" cy="441"/>
            </a:xfrm>
          </p:grpSpPr>
          <p:sp>
            <p:nvSpPr>
              <p:cNvPr id="121862" name="Line 6"/>
              <p:cNvSpPr>
                <a:spLocks noChangeShapeType="1"/>
              </p:cNvSpPr>
              <p:nvPr/>
            </p:nvSpPr>
            <p:spPr bwMode="auto">
              <a:xfrm>
                <a:off x="2565" y="2457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3" name="Line 7"/>
              <p:cNvSpPr>
                <a:spLocks noChangeShapeType="1"/>
              </p:cNvSpPr>
              <p:nvPr/>
            </p:nvSpPr>
            <p:spPr bwMode="auto">
              <a:xfrm flipH="1" flipV="1">
                <a:off x="2517" y="2220"/>
                <a:ext cx="48" cy="23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4" name="Line 8"/>
              <p:cNvSpPr>
                <a:spLocks noChangeShapeType="1"/>
              </p:cNvSpPr>
              <p:nvPr/>
            </p:nvSpPr>
            <p:spPr bwMode="auto">
              <a:xfrm flipV="1">
                <a:off x="2523" y="2082"/>
                <a:ext cx="75" cy="13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5" name="Line 9"/>
              <p:cNvSpPr>
                <a:spLocks noChangeShapeType="1"/>
              </p:cNvSpPr>
              <p:nvPr/>
            </p:nvSpPr>
            <p:spPr bwMode="auto">
              <a:xfrm flipV="1">
                <a:off x="2562" y="2394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6" name="Line 10"/>
              <p:cNvSpPr>
                <a:spLocks noChangeShapeType="1"/>
              </p:cNvSpPr>
              <p:nvPr/>
            </p:nvSpPr>
            <p:spPr bwMode="auto">
              <a:xfrm flipH="1">
                <a:off x="2496" y="221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7" name="Line 11"/>
              <p:cNvSpPr>
                <a:spLocks noChangeShapeType="1"/>
              </p:cNvSpPr>
              <p:nvPr/>
            </p:nvSpPr>
            <p:spPr bwMode="auto">
              <a:xfrm>
                <a:off x="2862" y="209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8" name="Line 12"/>
              <p:cNvSpPr>
                <a:spLocks noChangeShapeType="1"/>
              </p:cNvSpPr>
              <p:nvPr/>
            </p:nvSpPr>
            <p:spPr bwMode="auto">
              <a:xfrm>
                <a:off x="3219" y="2079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9" name="Line 13"/>
              <p:cNvSpPr>
                <a:spLocks noChangeShapeType="1"/>
              </p:cNvSpPr>
              <p:nvPr/>
            </p:nvSpPr>
            <p:spPr bwMode="auto">
              <a:xfrm>
                <a:off x="3303" y="216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0" name="Line 14"/>
              <p:cNvSpPr>
                <a:spLocks noChangeShapeType="1"/>
              </p:cNvSpPr>
              <p:nvPr/>
            </p:nvSpPr>
            <p:spPr bwMode="auto">
              <a:xfrm flipH="1">
                <a:off x="3207" y="2376"/>
                <a:ext cx="96" cy="144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1" name="Line 15"/>
              <p:cNvSpPr>
                <a:spLocks noChangeShapeType="1"/>
              </p:cNvSpPr>
              <p:nvPr/>
            </p:nvSpPr>
            <p:spPr bwMode="auto">
              <a:xfrm>
                <a:off x="2775" y="251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2" name="Line 16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3" name="Line 17"/>
              <p:cNvSpPr>
                <a:spLocks noChangeShapeType="1"/>
              </p:cNvSpPr>
              <p:nvPr/>
            </p:nvSpPr>
            <p:spPr bwMode="auto">
              <a:xfrm flipH="1">
                <a:off x="3108" y="2100"/>
                <a:ext cx="81" cy="115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874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464" y="1056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Text Box 19"/>
            <p:cNvSpPr txBox="1">
              <a:spLocks noChangeArrowheads="1"/>
            </p:cNvSpPr>
            <p:nvPr/>
          </p:nvSpPr>
          <p:spPr bwMode="auto">
            <a:xfrm>
              <a:off x="3868" y="831"/>
              <a:ext cx="1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</a:t>
              </a:r>
            </a:p>
          </p:txBody>
        </p: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3838" y="113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2</a:t>
              </a:r>
            </a:p>
          </p:txBody>
        </p:sp>
        <p:sp>
          <p:nvSpPr>
            <p:cNvPr id="121877" name="Text Box 21"/>
            <p:cNvSpPr txBox="1">
              <a:spLocks noChangeArrowheads="1"/>
            </p:cNvSpPr>
            <p:nvPr/>
          </p:nvSpPr>
          <p:spPr bwMode="auto">
            <a:xfrm>
              <a:off x="3934" y="14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3</a:t>
              </a:r>
            </a:p>
          </p:txBody>
        </p:sp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4444" y="14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4</a:t>
              </a:r>
            </a:p>
          </p:txBody>
        </p:sp>
        <p:sp>
          <p:nvSpPr>
            <p:cNvPr id="121879" name="Text Box 23"/>
            <p:cNvSpPr txBox="1">
              <a:spLocks noChangeArrowheads="1"/>
            </p:cNvSpPr>
            <p:nvPr/>
          </p:nvSpPr>
          <p:spPr bwMode="auto">
            <a:xfrm>
              <a:off x="4492" y="7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8</a:t>
              </a:r>
            </a:p>
          </p:txBody>
        </p:sp>
        <p:sp>
          <p:nvSpPr>
            <p:cNvPr id="121880" name="Text Box 24"/>
            <p:cNvSpPr txBox="1">
              <a:spLocks noChangeArrowheads="1"/>
            </p:cNvSpPr>
            <p:nvPr/>
          </p:nvSpPr>
          <p:spPr bwMode="auto">
            <a:xfrm>
              <a:off x="4924" y="79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7</a:t>
              </a:r>
            </a:p>
          </p:txBody>
        </p:sp>
        <p:sp>
          <p:nvSpPr>
            <p:cNvPr id="121881" name="Text Box 25"/>
            <p:cNvSpPr txBox="1">
              <a:spLocks noChangeArrowheads="1"/>
            </p:cNvSpPr>
            <p:nvPr/>
          </p:nvSpPr>
          <p:spPr bwMode="auto">
            <a:xfrm>
              <a:off x="4924" y="1060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6</a:t>
              </a:r>
            </a:p>
          </p:txBody>
        </p:sp>
        <p:sp>
          <p:nvSpPr>
            <p:cNvPr id="121882" name="Text Box 26"/>
            <p:cNvSpPr txBox="1">
              <a:spLocks noChangeArrowheads="1"/>
            </p:cNvSpPr>
            <p:nvPr/>
          </p:nvSpPr>
          <p:spPr bwMode="auto">
            <a:xfrm>
              <a:off x="4924" y="146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5</a:t>
              </a:r>
            </a:p>
          </p:txBody>
        </p:sp>
        <p:sp>
          <p:nvSpPr>
            <p:cNvPr id="121883" name="Text Box 27"/>
            <p:cNvSpPr txBox="1">
              <a:spLocks noChangeArrowheads="1"/>
            </p:cNvSpPr>
            <p:nvPr/>
          </p:nvSpPr>
          <p:spPr bwMode="auto">
            <a:xfrm>
              <a:off x="4095" y="1108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12</a:t>
              </a:r>
            </a:p>
          </p:txBody>
        </p:sp>
        <p:sp>
          <p:nvSpPr>
            <p:cNvPr id="121884" name="Text Box 28"/>
            <p:cNvSpPr txBox="1">
              <a:spLocks noChangeArrowheads="1"/>
            </p:cNvSpPr>
            <p:nvPr/>
          </p:nvSpPr>
          <p:spPr bwMode="auto">
            <a:xfrm>
              <a:off x="4662" y="1084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10</a:t>
              </a:r>
            </a:p>
          </p:txBody>
        </p:sp>
        <p:sp>
          <p:nvSpPr>
            <p:cNvPr id="121885" name="Text Box 29"/>
            <p:cNvSpPr txBox="1">
              <a:spLocks noChangeArrowheads="1"/>
            </p:cNvSpPr>
            <p:nvPr/>
          </p:nvSpPr>
          <p:spPr bwMode="auto">
            <a:xfrm>
              <a:off x="4414" y="94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9</a:t>
              </a:r>
            </a:p>
          </p:txBody>
        </p:sp>
        <p:sp>
          <p:nvSpPr>
            <p:cNvPr id="121886" name="Text Box 30"/>
            <p:cNvSpPr txBox="1">
              <a:spLocks noChangeArrowheads="1"/>
            </p:cNvSpPr>
            <p:nvPr/>
          </p:nvSpPr>
          <p:spPr bwMode="auto">
            <a:xfrm>
              <a:off x="4391" y="1252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</a:rPr>
                <a:t>11</a:t>
              </a:r>
            </a:p>
          </p:txBody>
        </p:sp>
      </p:grpSp>
      <p:grpSp>
        <p:nvGrpSpPr>
          <p:cNvPr id="121887" name="Group 31"/>
          <p:cNvGrpSpPr>
            <a:grpSpLocks/>
          </p:cNvGrpSpPr>
          <p:nvPr/>
        </p:nvGrpSpPr>
        <p:grpSpPr bwMode="auto">
          <a:xfrm>
            <a:off x="6553200" y="1143000"/>
            <a:ext cx="2362200" cy="1524000"/>
            <a:chOff x="3792" y="2352"/>
            <a:chExt cx="1824" cy="1872"/>
          </a:xfrm>
        </p:grpSpPr>
        <p:sp>
          <p:nvSpPr>
            <p:cNvPr id="121888" name="Freeform 32"/>
            <p:cNvSpPr>
              <a:spLocks/>
            </p:cNvSpPr>
            <p:nvPr/>
          </p:nvSpPr>
          <p:spPr bwMode="auto">
            <a:xfrm>
              <a:off x="3792" y="2352"/>
              <a:ext cx="1824" cy="1872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" name="Rectangle 33"/>
            <p:cNvSpPr>
              <a:spLocks noChangeArrowheads="1"/>
            </p:cNvSpPr>
            <p:nvPr/>
          </p:nvSpPr>
          <p:spPr bwMode="auto">
            <a:xfrm>
              <a:off x="4464" y="3024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90" name="Oval 34"/>
          <p:cNvSpPr>
            <a:spLocks noChangeArrowheads="1"/>
          </p:cNvSpPr>
          <p:nvPr/>
        </p:nvSpPr>
        <p:spPr bwMode="auto">
          <a:xfrm>
            <a:off x="6629400" y="1524000"/>
            <a:ext cx="76200" cy="76200"/>
          </a:xfrm>
          <a:prstGeom prst="ellipse">
            <a:avLst/>
          </a:prstGeom>
          <a:solidFill>
            <a:srgbClr val="FF330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121892" name="Group 36"/>
          <p:cNvGrpSpPr>
            <a:grpSpLocks/>
          </p:cNvGrpSpPr>
          <p:nvPr/>
        </p:nvGrpSpPr>
        <p:grpSpPr bwMode="auto">
          <a:xfrm>
            <a:off x="3429000" y="1219200"/>
            <a:ext cx="381000" cy="381000"/>
            <a:chOff x="3264" y="1269"/>
            <a:chExt cx="240" cy="240"/>
          </a:xfrm>
        </p:grpSpPr>
        <p:sp>
          <p:nvSpPr>
            <p:cNvPr id="121893" name="Oval 37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894" name="Text Box 38"/>
            <p:cNvSpPr txBox="1">
              <a:spLocks noChangeArrowheads="1"/>
            </p:cNvSpPr>
            <p:nvPr/>
          </p:nvSpPr>
          <p:spPr bwMode="auto">
            <a:xfrm>
              <a:off x="3295" y="1275"/>
              <a:ext cx="1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121895" name="Group 39"/>
          <p:cNvGrpSpPr>
            <a:grpSpLocks/>
          </p:cNvGrpSpPr>
          <p:nvPr/>
        </p:nvGrpSpPr>
        <p:grpSpPr bwMode="auto">
          <a:xfrm>
            <a:off x="3352800" y="1905000"/>
            <a:ext cx="381000" cy="381000"/>
            <a:chOff x="3264" y="1269"/>
            <a:chExt cx="240" cy="240"/>
          </a:xfrm>
        </p:grpSpPr>
        <p:sp>
          <p:nvSpPr>
            <p:cNvPr id="121896" name="Oval 40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897" name="Text Box 41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121898" name="Group 42"/>
          <p:cNvGrpSpPr>
            <a:grpSpLocks/>
          </p:cNvGrpSpPr>
          <p:nvPr/>
        </p:nvGrpSpPr>
        <p:grpSpPr bwMode="auto">
          <a:xfrm>
            <a:off x="3429000" y="2667000"/>
            <a:ext cx="381000" cy="381000"/>
            <a:chOff x="3264" y="1269"/>
            <a:chExt cx="240" cy="240"/>
          </a:xfrm>
        </p:grpSpPr>
        <p:sp>
          <p:nvSpPr>
            <p:cNvPr id="121899" name="Oval 43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00" name="Text Box 44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121901" name="Group 45"/>
          <p:cNvGrpSpPr>
            <a:grpSpLocks/>
          </p:cNvGrpSpPr>
          <p:nvPr/>
        </p:nvGrpSpPr>
        <p:grpSpPr bwMode="auto">
          <a:xfrm>
            <a:off x="4646613" y="1009650"/>
            <a:ext cx="381000" cy="381000"/>
            <a:chOff x="3264" y="1269"/>
            <a:chExt cx="240" cy="240"/>
          </a:xfrm>
        </p:grpSpPr>
        <p:sp>
          <p:nvSpPr>
            <p:cNvPr id="121902" name="Oval 46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03" name="Text Box 47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121904" name="Group 48"/>
          <p:cNvGrpSpPr>
            <a:grpSpLocks/>
          </p:cNvGrpSpPr>
          <p:nvPr/>
        </p:nvGrpSpPr>
        <p:grpSpPr bwMode="auto">
          <a:xfrm>
            <a:off x="5791200" y="1143000"/>
            <a:ext cx="381000" cy="381000"/>
            <a:chOff x="3264" y="1269"/>
            <a:chExt cx="240" cy="240"/>
          </a:xfrm>
        </p:grpSpPr>
        <p:sp>
          <p:nvSpPr>
            <p:cNvPr id="121905" name="Oval 49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06" name="Text Box 50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7</a:t>
              </a:r>
            </a:p>
          </p:txBody>
        </p:sp>
      </p:grpSp>
      <p:grpSp>
        <p:nvGrpSpPr>
          <p:cNvPr id="121907" name="Group 51"/>
          <p:cNvGrpSpPr>
            <a:grpSpLocks/>
          </p:cNvGrpSpPr>
          <p:nvPr/>
        </p:nvGrpSpPr>
        <p:grpSpPr bwMode="auto">
          <a:xfrm>
            <a:off x="5943600" y="1905000"/>
            <a:ext cx="381000" cy="381000"/>
            <a:chOff x="3264" y="1269"/>
            <a:chExt cx="240" cy="240"/>
          </a:xfrm>
        </p:grpSpPr>
        <p:sp>
          <p:nvSpPr>
            <p:cNvPr id="121908" name="Oval 52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09" name="Text Box 53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121910" name="Group 54"/>
          <p:cNvGrpSpPr>
            <a:grpSpLocks/>
          </p:cNvGrpSpPr>
          <p:nvPr/>
        </p:nvGrpSpPr>
        <p:grpSpPr bwMode="auto">
          <a:xfrm>
            <a:off x="5791200" y="2743200"/>
            <a:ext cx="381000" cy="381000"/>
            <a:chOff x="3264" y="1269"/>
            <a:chExt cx="240" cy="240"/>
          </a:xfrm>
        </p:grpSpPr>
        <p:sp>
          <p:nvSpPr>
            <p:cNvPr id="121911" name="Oval 55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12" name="Text Box 56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5</a:t>
              </a:r>
            </a:p>
          </p:txBody>
        </p:sp>
      </p:grpSp>
      <p:grpSp>
        <p:nvGrpSpPr>
          <p:cNvPr id="121913" name="Group 57"/>
          <p:cNvGrpSpPr>
            <a:grpSpLocks/>
          </p:cNvGrpSpPr>
          <p:nvPr/>
        </p:nvGrpSpPr>
        <p:grpSpPr bwMode="auto">
          <a:xfrm>
            <a:off x="4638675" y="1600200"/>
            <a:ext cx="381000" cy="381000"/>
            <a:chOff x="3264" y="1269"/>
            <a:chExt cx="240" cy="240"/>
          </a:xfrm>
        </p:grpSpPr>
        <p:sp>
          <p:nvSpPr>
            <p:cNvPr id="121914" name="Oval 58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15" name="Text Box 59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9</a:t>
              </a:r>
            </a:p>
          </p:txBody>
        </p:sp>
      </p:grpSp>
      <p:grpSp>
        <p:nvGrpSpPr>
          <p:cNvPr id="121916" name="Group 60"/>
          <p:cNvGrpSpPr>
            <a:grpSpLocks/>
          </p:cNvGrpSpPr>
          <p:nvPr/>
        </p:nvGrpSpPr>
        <p:grpSpPr bwMode="auto">
          <a:xfrm>
            <a:off x="5283200" y="1905000"/>
            <a:ext cx="423863" cy="381000"/>
            <a:chOff x="3184" y="1248"/>
            <a:chExt cx="267" cy="240"/>
          </a:xfrm>
        </p:grpSpPr>
        <p:sp>
          <p:nvSpPr>
            <p:cNvPr id="121917" name="Oval 61"/>
            <p:cNvSpPr>
              <a:spLocks noChangeArrowheads="1"/>
            </p:cNvSpPr>
            <p:nvPr/>
          </p:nvSpPr>
          <p:spPr bwMode="auto">
            <a:xfrm>
              <a:off x="3197" y="1248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18" name="Text Box 62"/>
            <p:cNvSpPr txBox="1">
              <a:spLocks noChangeArrowheads="1"/>
            </p:cNvSpPr>
            <p:nvPr/>
          </p:nvSpPr>
          <p:spPr bwMode="auto">
            <a:xfrm>
              <a:off x="3184" y="1254"/>
              <a:ext cx="26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</p:grpSp>
      <p:grpSp>
        <p:nvGrpSpPr>
          <p:cNvPr id="121919" name="Group 63"/>
          <p:cNvGrpSpPr>
            <a:grpSpLocks/>
          </p:cNvGrpSpPr>
          <p:nvPr/>
        </p:nvGrpSpPr>
        <p:grpSpPr bwMode="auto">
          <a:xfrm>
            <a:off x="4619625" y="2819400"/>
            <a:ext cx="381000" cy="381000"/>
            <a:chOff x="3264" y="1269"/>
            <a:chExt cx="240" cy="240"/>
          </a:xfrm>
        </p:grpSpPr>
        <p:sp>
          <p:nvSpPr>
            <p:cNvPr id="121920" name="Oval 64"/>
            <p:cNvSpPr>
              <a:spLocks noChangeArrowheads="1"/>
            </p:cNvSpPr>
            <p:nvPr/>
          </p:nvSpPr>
          <p:spPr bwMode="auto">
            <a:xfrm>
              <a:off x="3264" y="1269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21" name="Text Box 65"/>
            <p:cNvSpPr txBox="1">
              <a:spLocks noChangeArrowheads="1"/>
            </p:cNvSpPr>
            <p:nvPr/>
          </p:nvSpPr>
          <p:spPr bwMode="auto">
            <a:xfrm>
              <a:off x="3295" y="1275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121922" name="Group 66"/>
          <p:cNvGrpSpPr>
            <a:grpSpLocks/>
          </p:cNvGrpSpPr>
          <p:nvPr/>
        </p:nvGrpSpPr>
        <p:grpSpPr bwMode="auto">
          <a:xfrm>
            <a:off x="4627563" y="2209800"/>
            <a:ext cx="401637" cy="381000"/>
            <a:chOff x="3184" y="1248"/>
            <a:chExt cx="253" cy="240"/>
          </a:xfrm>
        </p:grpSpPr>
        <p:sp>
          <p:nvSpPr>
            <p:cNvPr id="121923" name="Oval 67"/>
            <p:cNvSpPr>
              <a:spLocks noChangeArrowheads="1"/>
            </p:cNvSpPr>
            <p:nvPr/>
          </p:nvSpPr>
          <p:spPr bwMode="auto">
            <a:xfrm>
              <a:off x="3197" y="1248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24" name="Text Box 68"/>
            <p:cNvSpPr txBox="1">
              <a:spLocks noChangeArrowheads="1"/>
            </p:cNvSpPr>
            <p:nvPr/>
          </p:nvSpPr>
          <p:spPr bwMode="auto">
            <a:xfrm>
              <a:off x="3184" y="1254"/>
              <a:ext cx="2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11</a:t>
              </a:r>
            </a:p>
          </p:txBody>
        </p:sp>
      </p:grpSp>
      <p:grpSp>
        <p:nvGrpSpPr>
          <p:cNvPr id="121925" name="Group 69"/>
          <p:cNvGrpSpPr>
            <a:grpSpLocks/>
          </p:cNvGrpSpPr>
          <p:nvPr/>
        </p:nvGrpSpPr>
        <p:grpSpPr bwMode="auto">
          <a:xfrm>
            <a:off x="3962400" y="1905000"/>
            <a:ext cx="423863" cy="381000"/>
            <a:chOff x="3184" y="1248"/>
            <a:chExt cx="267" cy="240"/>
          </a:xfrm>
        </p:grpSpPr>
        <p:sp>
          <p:nvSpPr>
            <p:cNvPr id="121926" name="Oval 70"/>
            <p:cNvSpPr>
              <a:spLocks noChangeArrowheads="1"/>
            </p:cNvSpPr>
            <p:nvPr/>
          </p:nvSpPr>
          <p:spPr bwMode="auto">
            <a:xfrm>
              <a:off x="3197" y="1248"/>
              <a:ext cx="240" cy="24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1927" name="Text Box 71"/>
            <p:cNvSpPr txBox="1">
              <a:spLocks noChangeArrowheads="1"/>
            </p:cNvSpPr>
            <p:nvPr/>
          </p:nvSpPr>
          <p:spPr bwMode="auto">
            <a:xfrm>
              <a:off x="3184" y="1254"/>
              <a:ext cx="26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>
                <a:spcBef>
                  <a:spcPct val="20000"/>
                </a:spcBef>
              </a:pPr>
              <a:r>
                <a:rPr lang="en-US" sz="1800">
                  <a:latin typeface="Comic Sans MS" pitchFamily="66" charset="0"/>
                </a:rPr>
                <a:t>12</a:t>
              </a:r>
            </a:p>
          </p:txBody>
        </p:sp>
      </p:grpSp>
      <p:cxnSp>
        <p:nvCxnSpPr>
          <p:cNvPr id="121928" name="AutoShape 72"/>
          <p:cNvCxnSpPr>
            <a:cxnSpLocks noChangeShapeType="1"/>
            <a:stCxn id="121893" idx="6"/>
            <a:endCxn id="121914" idx="2"/>
          </p:cNvCxnSpPr>
          <p:nvPr/>
        </p:nvCxnSpPr>
        <p:spPr bwMode="auto">
          <a:xfrm>
            <a:off x="3810000" y="1409700"/>
            <a:ext cx="828675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29" name="AutoShape 73"/>
          <p:cNvCxnSpPr>
            <a:cxnSpLocks noChangeShapeType="1"/>
            <a:stCxn id="121897" idx="3"/>
            <a:endCxn id="121927" idx="1"/>
          </p:cNvCxnSpPr>
          <p:nvPr/>
        </p:nvCxnSpPr>
        <p:spPr bwMode="auto">
          <a:xfrm>
            <a:off x="3722688" y="2097088"/>
            <a:ext cx="2397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0" name="AutoShape 74"/>
          <p:cNvCxnSpPr>
            <a:cxnSpLocks noChangeShapeType="1"/>
            <a:stCxn id="121900" idx="3"/>
            <a:endCxn id="121924" idx="1"/>
          </p:cNvCxnSpPr>
          <p:nvPr/>
        </p:nvCxnSpPr>
        <p:spPr bwMode="auto">
          <a:xfrm flipV="1">
            <a:off x="3798888" y="2401888"/>
            <a:ext cx="8286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1" name="AutoShape 75"/>
          <p:cNvCxnSpPr>
            <a:cxnSpLocks noChangeShapeType="1"/>
            <a:stCxn id="121921" idx="0"/>
            <a:endCxn id="121924" idx="2"/>
          </p:cNvCxnSpPr>
          <p:nvPr/>
        </p:nvCxnSpPr>
        <p:spPr bwMode="auto">
          <a:xfrm flipH="1" flipV="1">
            <a:off x="4821238" y="2582863"/>
            <a:ext cx="7937" cy="246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2" name="AutoShape 76"/>
          <p:cNvCxnSpPr>
            <a:cxnSpLocks noChangeShapeType="1"/>
            <a:stCxn id="121912" idx="0"/>
            <a:endCxn id="121918" idx="2"/>
          </p:cNvCxnSpPr>
          <p:nvPr/>
        </p:nvCxnSpPr>
        <p:spPr bwMode="auto">
          <a:xfrm flipH="1" flipV="1">
            <a:off x="5495925" y="2278063"/>
            <a:ext cx="504825" cy="4746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3" name="AutoShape 77"/>
          <p:cNvCxnSpPr>
            <a:cxnSpLocks noChangeShapeType="1"/>
            <a:stCxn id="121917" idx="0"/>
            <a:endCxn id="121906" idx="2"/>
          </p:cNvCxnSpPr>
          <p:nvPr/>
        </p:nvCxnSpPr>
        <p:spPr bwMode="auto">
          <a:xfrm flipV="1">
            <a:off x="5494338" y="1516063"/>
            <a:ext cx="506412" cy="388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4" name="AutoShape 78"/>
          <p:cNvCxnSpPr>
            <a:cxnSpLocks noChangeShapeType="1"/>
            <a:stCxn id="121918" idx="1"/>
            <a:endCxn id="121915" idx="3"/>
          </p:cNvCxnSpPr>
          <p:nvPr/>
        </p:nvCxnSpPr>
        <p:spPr bwMode="auto">
          <a:xfrm flipH="1" flipV="1">
            <a:off x="5008563" y="1792288"/>
            <a:ext cx="274637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5" name="AutoShape 79"/>
          <p:cNvCxnSpPr>
            <a:cxnSpLocks noChangeShapeType="1"/>
            <a:stCxn id="121924" idx="1"/>
            <a:endCxn id="121927" idx="3"/>
          </p:cNvCxnSpPr>
          <p:nvPr/>
        </p:nvCxnSpPr>
        <p:spPr bwMode="auto">
          <a:xfrm flipH="1" flipV="1">
            <a:off x="4386263" y="2097088"/>
            <a:ext cx="2413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6" name="AutoShape 80"/>
          <p:cNvCxnSpPr>
            <a:cxnSpLocks noChangeShapeType="1"/>
            <a:stCxn id="121924" idx="3"/>
            <a:endCxn id="121918" idx="1"/>
          </p:cNvCxnSpPr>
          <p:nvPr/>
        </p:nvCxnSpPr>
        <p:spPr bwMode="auto">
          <a:xfrm flipV="1">
            <a:off x="5014913" y="2097088"/>
            <a:ext cx="268287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7" name="AutoShape 81"/>
          <p:cNvCxnSpPr>
            <a:cxnSpLocks noChangeShapeType="1"/>
            <a:stCxn id="121914" idx="2"/>
            <a:endCxn id="121927" idx="3"/>
          </p:cNvCxnSpPr>
          <p:nvPr/>
        </p:nvCxnSpPr>
        <p:spPr bwMode="auto">
          <a:xfrm flipH="1">
            <a:off x="4386263" y="1790700"/>
            <a:ext cx="252412" cy="3063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8" name="AutoShape 82"/>
          <p:cNvCxnSpPr>
            <a:cxnSpLocks noChangeShapeType="1"/>
            <a:stCxn id="121903" idx="2"/>
            <a:endCxn id="121915" idx="0"/>
          </p:cNvCxnSpPr>
          <p:nvPr/>
        </p:nvCxnSpPr>
        <p:spPr bwMode="auto">
          <a:xfrm flipH="1">
            <a:off x="4848225" y="1382713"/>
            <a:ext cx="7938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939" name="AutoShape 83"/>
          <p:cNvCxnSpPr>
            <a:cxnSpLocks noChangeShapeType="1"/>
            <a:stCxn id="121908" idx="2"/>
            <a:endCxn id="121918" idx="3"/>
          </p:cNvCxnSpPr>
          <p:nvPr/>
        </p:nvCxnSpPr>
        <p:spPr bwMode="auto">
          <a:xfrm flipH="1">
            <a:off x="5707063" y="2095500"/>
            <a:ext cx="236537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1940" name="Line 84"/>
          <p:cNvSpPr>
            <a:spLocks noChangeShapeType="1"/>
          </p:cNvSpPr>
          <p:nvPr/>
        </p:nvSpPr>
        <p:spPr bwMode="auto">
          <a:xfrm flipH="1" flipV="1">
            <a:off x="3429000" y="9144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21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19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  <p:bldP spid="1219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4191000" y="228600"/>
            <a:ext cx="4724400" cy="2895600"/>
          </a:xfrm>
          <a:prstGeom prst="rect">
            <a:avLst/>
          </a:prstGeom>
          <a:solidFill>
            <a:srgbClr val="D8B1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b" anchorCtr="1"/>
          <a:lstStyle/>
          <a:p>
            <a:pPr marL="342900" indent="-342900" algn="ctr"/>
            <a:r>
              <a:rPr lang="en-US" b="1">
                <a:latin typeface="Palatino Linotype" pitchFamily="18" charset="0"/>
              </a:rPr>
              <a:t>System/Program/Design</a:t>
            </a:r>
          </a:p>
        </p:txBody>
      </p:sp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228600" y="1752600"/>
            <a:ext cx="3200400" cy="13716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 b="1">
                <a:latin typeface="Palatino Linotype" pitchFamily="18" charset="0"/>
              </a:rPr>
              <a:t>Requirements</a:t>
            </a:r>
          </a:p>
        </p:txBody>
      </p:sp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1295400" y="762000"/>
            <a:ext cx="2743200" cy="838200"/>
          </a:xfrm>
          <a:custGeom>
            <a:avLst/>
            <a:gdLst>
              <a:gd name="G0" fmla="+- 14888 0 0"/>
              <a:gd name="G1" fmla="+- 4009 0 0"/>
              <a:gd name="G2" fmla="+- 12158 0 4009"/>
              <a:gd name="G3" fmla="+- G2 0 4009"/>
              <a:gd name="G4" fmla="*/ G3 32768 32059"/>
              <a:gd name="G5" fmla="*/ G4 1 2"/>
              <a:gd name="G6" fmla="+- 21600 0 14888"/>
              <a:gd name="G7" fmla="*/ G6 4009 6079"/>
              <a:gd name="G8" fmla="+- G7 14888 0"/>
              <a:gd name="T0" fmla="*/ 14888 w 21600"/>
              <a:gd name="T1" fmla="*/ 0 h 21600"/>
              <a:gd name="T2" fmla="*/ 14888 w 21600"/>
              <a:gd name="T3" fmla="*/ 12158 h 21600"/>
              <a:gd name="T4" fmla="*/ 21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88" y="0"/>
                </a:lnTo>
                <a:lnTo>
                  <a:pt x="14888" y="4009"/>
                </a:lnTo>
                <a:lnTo>
                  <a:pt x="12427" y="4009"/>
                </a:lnTo>
                <a:cubicBezTo>
                  <a:pt x="5564" y="4009"/>
                  <a:pt x="0" y="7657"/>
                  <a:pt x="0" y="12158"/>
                </a:cubicBezTo>
                <a:lnTo>
                  <a:pt x="0" y="21600"/>
                </a:lnTo>
                <a:lnTo>
                  <a:pt x="4232" y="21600"/>
                </a:lnTo>
                <a:lnTo>
                  <a:pt x="4232" y="12158"/>
                </a:lnTo>
                <a:cubicBezTo>
                  <a:pt x="4232" y="9944"/>
                  <a:pt x="7901" y="8149"/>
                  <a:pt x="12427" y="8149"/>
                </a:cubicBezTo>
                <a:lnTo>
                  <a:pt x="14888" y="8149"/>
                </a:lnTo>
                <a:lnTo>
                  <a:pt x="14888" y="12158"/>
                </a:lnTo>
                <a:close/>
              </a:path>
            </a:pathLst>
          </a:custGeom>
          <a:solidFill>
            <a:srgbClr val="00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endParaRPr lang="en-US">
              <a:solidFill>
                <a:srgbClr val="00CC00"/>
              </a:solidFill>
              <a:latin typeface="Palatino Linotype" pitchFamily="18" charset="0"/>
            </a:endParaRP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066800" y="311150"/>
            <a:ext cx="1984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00CC00"/>
                </a:solidFill>
                <a:latin typeface="Palatino Linotype" pitchFamily="18" charset="0"/>
              </a:rPr>
              <a:t>Synthesis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87630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algn="l" rtl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Palatino Linotype" pitchFamily="18" charset="0"/>
              </a:rPr>
              <a:t> given a formula, </a:t>
            </a:r>
            <a:r>
              <a:rPr lang="en-US" sz="2400">
                <a:solidFill>
                  <a:srgbClr val="009900"/>
                </a:solidFill>
                <a:latin typeface="Palatino Linotype" pitchFamily="18" charset="0"/>
              </a:rPr>
              <a:t>create</a:t>
            </a:r>
            <a:r>
              <a:rPr lang="en-US" sz="2400">
                <a:latin typeface="Palatino Linotype" pitchFamily="18" charset="0"/>
              </a:rPr>
              <a:t> the system </a:t>
            </a:r>
          </a:p>
          <a:p>
            <a:pPr lvl="2" algn="l" rtl="0">
              <a:spcBef>
                <a:spcPct val="20000"/>
              </a:spcBef>
              <a:buFontTx/>
              <a:buChar char="•"/>
            </a:pPr>
            <a:endParaRPr lang="en-US" sz="2400">
              <a:latin typeface="Palatino Linotype" pitchFamily="18" charset="0"/>
            </a:endParaRPr>
          </a:p>
          <a:p>
            <a:pPr lvl="2" algn="l" rtl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Palatino Linotype" pitchFamily="18" charset="0"/>
              </a:rPr>
              <a:t> synthesis of the </a:t>
            </a:r>
            <a:r>
              <a:rPr lang="en-US" sz="2400">
                <a:solidFill>
                  <a:srgbClr val="FF3300"/>
                </a:solidFill>
                <a:latin typeface="Palatino Linotype" pitchFamily="18" charset="0"/>
              </a:rPr>
              <a:t>full LTL</a:t>
            </a:r>
            <a:r>
              <a:rPr lang="en-US" sz="2400">
                <a:latin typeface="Palatino Linotype" pitchFamily="18" charset="0"/>
              </a:rPr>
              <a:t> is </a:t>
            </a:r>
            <a:r>
              <a:rPr lang="en-US" sz="2400">
                <a:solidFill>
                  <a:srgbClr val="FF3300"/>
                </a:solidFill>
                <a:latin typeface="Palatino Linotype" pitchFamily="18" charset="0"/>
              </a:rPr>
              <a:t>double exponential</a:t>
            </a:r>
            <a:r>
              <a:rPr lang="en-US" sz="2400">
                <a:latin typeface="Palatino Linotype" pitchFamily="18" charset="0"/>
              </a:rPr>
              <a:t> in the size of the formula</a:t>
            </a:r>
          </a:p>
          <a:p>
            <a:pPr lvl="2" algn="l" rtl="0">
              <a:spcBef>
                <a:spcPct val="20000"/>
              </a:spcBef>
              <a:buFontTx/>
              <a:buChar char="•"/>
            </a:pPr>
            <a:endParaRPr lang="en-US" sz="2400">
              <a:latin typeface="Palatino Linotype" pitchFamily="18" charset="0"/>
            </a:endParaRPr>
          </a:p>
          <a:p>
            <a:pPr lvl="2" algn="l" rtl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Palatino Linotype" pitchFamily="18" charset="0"/>
              </a:rPr>
              <a:t> for a 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specific fragment</a:t>
            </a:r>
            <a:r>
              <a:rPr lang="en-US" sz="2400">
                <a:latin typeface="Palatino Linotype" pitchFamily="18" charset="0"/>
              </a:rPr>
              <a:t>, it is 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polynomial</a:t>
            </a:r>
            <a:r>
              <a:rPr lang="en-US" sz="2400">
                <a:latin typeface="Palatino Linotype" pitchFamily="18" charset="0"/>
              </a:rPr>
              <a:t> in the state space</a:t>
            </a:r>
          </a:p>
        </p:txBody>
      </p:sp>
      <p:pic>
        <p:nvPicPr>
          <p:cNvPr id="201735" name="Picture 7" descr="canow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3"/>
          <a:stretch>
            <a:fillRect/>
          </a:stretch>
        </p:blipFill>
        <p:spPr bwMode="auto">
          <a:xfrm>
            <a:off x="4438650" y="446088"/>
            <a:ext cx="42481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sq462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505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endParaRPr lang="en-US" sz="4000" b="1">
              <a:solidFill>
                <a:srgbClr val="D60093"/>
              </a:solidFill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28600" y="990600"/>
            <a:ext cx="8458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>
                <a:latin typeface="Palatino Linotype" pitchFamily="18" charset="0"/>
              </a:rPr>
              <a:t>Advantages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Can handle large problems</a:t>
            </a:r>
            <a:r>
              <a:rPr lang="en-US" sz="2400">
                <a:latin typeface="Palatino Linotype" pitchFamily="18" charset="0"/>
              </a:rPr>
              <a:t> – “</a:t>
            </a:r>
            <a:r>
              <a:rPr lang="en-US" sz="2000">
                <a:latin typeface="Palatino Linotype" pitchFamily="18" charset="0"/>
              </a:rPr>
              <a:t>Symbolic model checking: 10</a:t>
            </a:r>
            <a:r>
              <a:rPr lang="en-US" sz="2000" baseline="30000">
                <a:latin typeface="Palatino Linotype" pitchFamily="18" charset="0"/>
              </a:rPr>
              <a:t>20</a:t>
            </a:r>
            <a:r>
              <a:rPr lang="en-US" sz="2000">
                <a:latin typeface="Palatino Linotype" pitchFamily="18" charset="0"/>
              </a:rPr>
              <a:t> states and beyond” (Burch, Clarke, McMillan,Dill,Hwang)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latin typeface="Palatino Linotype" pitchFamily="18" charset="0"/>
              </a:rPr>
              <a:t>Complex motion behaviors:</a:t>
            </a:r>
          </a:p>
          <a:p>
            <a:pPr marL="1143000" lvl="2" indent="-228600">
              <a:buFontTx/>
              <a:buChar char="•"/>
            </a:pPr>
            <a:r>
              <a:rPr lang="en-US" sz="2000">
                <a:solidFill>
                  <a:srgbClr val="0000FF"/>
                </a:solidFill>
                <a:latin typeface="Palatino Linotype" pitchFamily="18" charset="0"/>
              </a:rPr>
              <a:t>“Go to X or Y while avoiding Z”</a:t>
            </a:r>
          </a:p>
          <a:p>
            <a:pPr marL="1143000" lvl="2" indent="-228600">
              <a:buFontTx/>
              <a:buChar char="•"/>
            </a:pPr>
            <a:r>
              <a:rPr lang="en-US" sz="2000">
                <a:solidFill>
                  <a:srgbClr val="0000FF"/>
                </a:solidFill>
                <a:latin typeface="Palatino Linotype" pitchFamily="18" charset="0"/>
              </a:rPr>
              <a:t>“If you go through W then go to X too”</a:t>
            </a:r>
          </a:p>
          <a:p>
            <a:pPr marL="1143000" lvl="2" indent="-228600">
              <a:buFontTx/>
              <a:buChar char="•"/>
            </a:pPr>
            <a:r>
              <a:rPr lang="en-US" sz="2000">
                <a:solidFill>
                  <a:srgbClr val="0000FF"/>
                </a:solidFill>
                <a:latin typeface="Palatino Linotype" pitchFamily="18" charset="0"/>
              </a:rPr>
              <a:t>“Go to X,Y,W and Z in any order”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latin typeface="Palatino Linotype" pitchFamily="18" charset="0"/>
              </a:rPr>
              <a:t>Many tools (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NuSMV</a:t>
            </a:r>
            <a:r>
              <a:rPr lang="en-US" sz="2400">
                <a:latin typeface="Palatino Linotype" pitchFamily="18" charset="0"/>
              </a:rPr>
              <a:t>, SPIN…)</a:t>
            </a:r>
          </a:p>
          <a:p>
            <a:pPr marL="742950" lvl="1" indent="-285750">
              <a:buFontTx/>
              <a:buChar char="–"/>
            </a:pPr>
            <a:endParaRPr lang="en-US" sz="2400">
              <a:latin typeface="Palatino Linotype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>
                <a:latin typeface="Palatino Linotype" pitchFamily="18" charset="0"/>
              </a:rPr>
              <a:t>Disadvantages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latin typeface="Palatino Linotype" pitchFamily="18" charset="0"/>
              </a:rPr>
              <a:t>Paths are not optimal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latin typeface="Palatino Linotype" pitchFamily="18" charset="0"/>
              </a:rPr>
              <a:t>Result is a path – not a plan, so we</a:t>
            </a:r>
            <a:r>
              <a:rPr lang="en-US" sz="2400">
                <a:solidFill>
                  <a:srgbClr val="FF3300"/>
                </a:solidFill>
                <a:latin typeface="Palatino Linotype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Palatino Linotype" pitchFamily="18" charset="0"/>
              </a:rPr>
              <a:t>can’t do reactive tasks.</a:t>
            </a:r>
            <a:r>
              <a:rPr lang="en-US">
                <a:solidFill>
                  <a:srgbClr val="FF0000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From FSM to Hybrid </a:t>
            </a:r>
            <a:r>
              <a:rPr lang="en-US" sz="4000" dirty="0"/>
              <a:t>controller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534400" cy="1905000"/>
          </a:xfrm>
        </p:spPr>
        <p:txBody>
          <a:bodyPr/>
          <a:lstStyle/>
          <a:p>
            <a:r>
              <a:rPr lang="en-US" sz="2800" dirty="0"/>
              <a:t>need continuous controllers to “match” the discrete transitions 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esign “atomic” feedback controllers to mimic the transitions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</a:rPr>
              <a:t>isimilar</a:t>
            </a:r>
            <a:r>
              <a:rPr lang="en-US" sz="2800" dirty="0" smtClean="0">
                <a:solidFill>
                  <a:srgbClr val="0000FF"/>
                </a:solidFill>
              </a:rPr>
              <a:t> by construction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grpSp>
        <p:nvGrpSpPr>
          <p:cNvPr id="111738" name="Group 122"/>
          <p:cNvGrpSpPr>
            <a:grpSpLocks/>
          </p:cNvGrpSpPr>
          <p:nvPr/>
        </p:nvGrpSpPr>
        <p:grpSpPr bwMode="auto">
          <a:xfrm>
            <a:off x="5791200" y="1524000"/>
            <a:ext cx="2971800" cy="2286000"/>
            <a:chOff x="2112" y="576"/>
            <a:chExt cx="1872" cy="1440"/>
          </a:xfrm>
        </p:grpSpPr>
        <p:grpSp>
          <p:nvGrpSpPr>
            <p:cNvPr id="111689" name="Group 73"/>
            <p:cNvGrpSpPr>
              <a:grpSpLocks/>
            </p:cNvGrpSpPr>
            <p:nvPr/>
          </p:nvGrpSpPr>
          <p:grpSpPr bwMode="auto">
            <a:xfrm>
              <a:off x="2160" y="768"/>
              <a:ext cx="240" cy="240"/>
              <a:chOff x="3264" y="1269"/>
              <a:chExt cx="240" cy="240"/>
            </a:xfrm>
          </p:grpSpPr>
          <p:sp>
            <p:nvSpPr>
              <p:cNvPr id="111690" name="Oval 74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691" name="Text Box 75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179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1</a:t>
                </a:r>
              </a:p>
            </p:txBody>
          </p:sp>
        </p:grpSp>
        <p:grpSp>
          <p:nvGrpSpPr>
            <p:cNvPr id="111692" name="Group 76"/>
            <p:cNvGrpSpPr>
              <a:grpSpLocks/>
            </p:cNvGrpSpPr>
            <p:nvPr/>
          </p:nvGrpSpPr>
          <p:grpSpPr bwMode="auto">
            <a:xfrm>
              <a:off x="2112" y="1200"/>
              <a:ext cx="240" cy="240"/>
              <a:chOff x="3264" y="1269"/>
              <a:chExt cx="240" cy="240"/>
            </a:xfrm>
          </p:grpSpPr>
          <p:sp>
            <p:nvSpPr>
              <p:cNvPr id="111693" name="Oval 77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694" name="Text Box 78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2</a:t>
                </a:r>
              </a:p>
            </p:txBody>
          </p:sp>
        </p:grpSp>
        <p:grpSp>
          <p:nvGrpSpPr>
            <p:cNvPr id="111695" name="Group 79"/>
            <p:cNvGrpSpPr>
              <a:grpSpLocks/>
            </p:cNvGrpSpPr>
            <p:nvPr/>
          </p:nvGrpSpPr>
          <p:grpSpPr bwMode="auto">
            <a:xfrm>
              <a:off x="2160" y="1680"/>
              <a:ext cx="240" cy="240"/>
              <a:chOff x="3264" y="1269"/>
              <a:chExt cx="240" cy="240"/>
            </a:xfrm>
          </p:grpSpPr>
          <p:sp>
            <p:nvSpPr>
              <p:cNvPr id="111696" name="Oval 80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697" name="Text Box 81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3</a:t>
                </a:r>
              </a:p>
            </p:txBody>
          </p:sp>
        </p:grpSp>
        <p:grpSp>
          <p:nvGrpSpPr>
            <p:cNvPr id="111698" name="Group 82"/>
            <p:cNvGrpSpPr>
              <a:grpSpLocks/>
            </p:cNvGrpSpPr>
            <p:nvPr/>
          </p:nvGrpSpPr>
          <p:grpSpPr bwMode="auto">
            <a:xfrm>
              <a:off x="2927" y="636"/>
              <a:ext cx="240" cy="240"/>
              <a:chOff x="3264" y="1269"/>
              <a:chExt cx="240" cy="240"/>
            </a:xfrm>
          </p:grpSpPr>
          <p:sp>
            <p:nvSpPr>
              <p:cNvPr id="111699" name="Oval 83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00" name="Text Box 84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8</a:t>
                </a:r>
              </a:p>
            </p:txBody>
          </p:sp>
        </p:grpSp>
        <p:grpSp>
          <p:nvGrpSpPr>
            <p:cNvPr id="111701" name="Group 85"/>
            <p:cNvGrpSpPr>
              <a:grpSpLocks/>
            </p:cNvGrpSpPr>
            <p:nvPr/>
          </p:nvGrpSpPr>
          <p:grpSpPr bwMode="auto">
            <a:xfrm>
              <a:off x="3648" y="720"/>
              <a:ext cx="240" cy="240"/>
              <a:chOff x="3264" y="1269"/>
              <a:chExt cx="240" cy="240"/>
            </a:xfrm>
          </p:grpSpPr>
          <p:sp>
            <p:nvSpPr>
              <p:cNvPr id="111702" name="Oval 86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03" name="Text Box 87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7</a:t>
                </a:r>
              </a:p>
            </p:txBody>
          </p:sp>
        </p:grpSp>
        <p:grpSp>
          <p:nvGrpSpPr>
            <p:cNvPr id="111704" name="Group 88"/>
            <p:cNvGrpSpPr>
              <a:grpSpLocks/>
            </p:cNvGrpSpPr>
            <p:nvPr/>
          </p:nvGrpSpPr>
          <p:grpSpPr bwMode="auto">
            <a:xfrm>
              <a:off x="3744" y="1200"/>
              <a:ext cx="240" cy="240"/>
              <a:chOff x="3264" y="1269"/>
              <a:chExt cx="240" cy="240"/>
            </a:xfrm>
          </p:grpSpPr>
          <p:sp>
            <p:nvSpPr>
              <p:cNvPr id="111705" name="Oval 89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06" name="Text Box 90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6</a:t>
                </a:r>
              </a:p>
            </p:txBody>
          </p:sp>
        </p:grpSp>
        <p:grpSp>
          <p:nvGrpSpPr>
            <p:cNvPr id="111707" name="Group 91"/>
            <p:cNvGrpSpPr>
              <a:grpSpLocks/>
            </p:cNvGrpSpPr>
            <p:nvPr/>
          </p:nvGrpSpPr>
          <p:grpSpPr bwMode="auto">
            <a:xfrm>
              <a:off x="3648" y="1728"/>
              <a:ext cx="240" cy="240"/>
              <a:chOff x="3264" y="1269"/>
              <a:chExt cx="240" cy="240"/>
            </a:xfrm>
          </p:grpSpPr>
          <p:sp>
            <p:nvSpPr>
              <p:cNvPr id="111708" name="Oval 92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09" name="Text Box 93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5</a:t>
                </a:r>
              </a:p>
            </p:txBody>
          </p:sp>
        </p:grpSp>
        <p:grpSp>
          <p:nvGrpSpPr>
            <p:cNvPr id="111710" name="Group 94"/>
            <p:cNvGrpSpPr>
              <a:grpSpLocks/>
            </p:cNvGrpSpPr>
            <p:nvPr/>
          </p:nvGrpSpPr>
          <p:grpSpPr bwMode="auto">
            <a:xfrm>
              <a:off x="2922" y="1008"/>
              <a:ext cx="240" cy="240"/>
              <a:chOff x="3264" y="1269"/>
              <a:chExt cx="240" cy="240"/>
            </a:xfrm>
          </p:grpSpPr>
          <p:sp>
            <p:nvSpPr>
              <p:cNvPr id="111711" name="Oval 95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12" name="Text Box 96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9</a:t>
                </a:r>
              </a:p>
            </p:txBody>
          </p:sp>
        </p:grpSp>
        <p:grpSp>
          <p:nvGrpSpPr>
            <p:cNvPr id="111713" name="Group 97"/>
            <p:cNvGrpSpPr>
              <a:grpSpLocks/>
            </p:cNvGrpSpPr>
            <p:nvPr/>
          </p:nvGrpSpPr>
          <p:grpSpPr bwMode="auto">
            <a:xfrm>
              <a:off x="3328" y="1200"/>
              <a:ext cx="267" cy="240"/>
              <a:chOff x="3184" y="1248"/>
              <a:chExt cx="267" cy="240"/>
            </a:xfrm>
          </p:grpSpPr>
          <p:sp>
            <p:nvSpPr>
              <p:cNvPr id="111714" name="Oval 98"/>
              <p:cNvSpPr>
                <a:spLocks noChangeArrowheads="1"/>
              </p:cNvSpPr>
              <p:nvPr/>
            </p:nvSpPr>
            <p:spPr bwMode="auto">
              <a:xfrm>
                <a:off x="3197" y="1248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15" name="Text Box 99"/>
              <p:cNvSpPr txBox="1">
                <a:spLocks noChangeArrowheads="1"/>
              </p:cNvSpPr>
              <p:nvPr/>
            </p:nvSpPr>
            <p:spPr bwMode="auto">
              <a:xfrm>
                <a:off x="3184" y="1254"/>
                <a:ext cx="267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</p:grpSp>
        <p:grpSp>
          <p:nvGrpSpPr>
            <p:cNvPr id="111716" name="Group 100"/>
            <p:cNvGrpSpPr>
              <a:grpSpLocks/>
            </p:cNvGrpSpPr>
            <p:nvPr/>
          </p:nvGrpSpPr>
          <p:grpSpPr bwMode="auto">
            <a:xfrm>
              <a:off x="2910" y="1776"/>
              <a:ext cx="240" cy="240"/>
              <a:chOff x="3264" y="1269"/>
              <a:chExt cx="240" cy="240"/>
            </a:xfrm>
          </p:grpSpPr>
          <p:sp>
            <p:nvSpPr>
              <p:cNvPr id="111717" name="Oval 101"/>
              <p:cNvSpPr>
                <a:spLocks noChangeArrowheads="1"/>
              </p:cNvSpPr>
              <p:nvPr/>
            </p:nvSpPr>
            <p:spPr bwMode="auto">
              <a:xfrm>
                <a:off x="3264" y="1269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18" name="Text Box 102"/>
              <p:cNvSpPr txBox="1">
                <a:spLocks noChangeArrowheads="1"/>
              </p:cNvSpPr>
              <p:nvPr/>
            </p:nvSpPr>
            <p:spPr bwMode="auto">
              <a:xfrm>
                <a:off x="3295" y="1275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4</a:t>
                </a:r>
              </a:p>
            </p:txBody>
          </p:sp>
        </p:grpSp>
        <p:grpSp>
          <p:nvGrpSpPr>
            <p:cNvPr id="111719" name="Group 103"/>
            <p:cNvGrpSpPr>
              <a:grpSpLocks/>
            </p:cNvGrpSpPr>
            <p:nvPr/>
          </p:nvGrpSpPr>
          <p:grpSpPr bwMode="auto">
            <a:xfrm>
              <a:off x="2915" y="1392"/>
              <a:ext cx="253" cy="240"/>
              <a:chOff x="3184" y="1248"/>
              <a:chExt cx="253" cy="240"/>
            </a:xfrm>
          </p:grpSpPr>
          <p:sp>
            <p:nvSpPr>
              <p:cNvPr id="111720" name="Oval 104"/>
              <p:cNvSpPr>
                <a:spLocks noChangeArrowheads="1"/>
              </p:cNvSpPr>
              <p:nvPr/>
            </p:nvSpPr>
            <p:spPr bwMode="auto">
              <a:xfrm>
                <a:off x="3197" y="1248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21" name="Text Box 105"/>
              <p:cNvSpPr txBox="1">
                <a:spLocks noChangeArrowheads="1"/>
              </p:cNvSpPr>
              <p:nvPr/>
            </p:nvSpPr>
            <p:spPr bwMode="auto">
              <a:xfrm>
                <a:off x="3184" y="1254"/>
                <a:ext cx="24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11</a:t>
                </a:r>
              </a:p>
            </p:txBody>
          </p:sp>
        </p:grpSp>
        <p:grpSp>
          <p:nvGrpSpPr>
            <p:cNvPr id="111722" name="Group 106"/>
            <p:cNvGrpSpPr>
              <a:grpSpLocks/>
            </p:cNvGrpSpPr>
            <p:nvPr/>
          </p:nvGrpSpPr>
          <p:grpSpPr bwMode="auto">
            <a:xfrm>
              <a:off x="2496" y="1200"/>
              <a:ext cx="267" cy="240"/>
              <a:chOff x="3184" y="1248"/>
              <a:chExt cx="267" cy="240"/>
            </a:xfrm>
          </p:grpSpPr>
          <p:sp>
            <p:nvSpPr>
              <p:cNvPr id="111723" name="Oval 107"/>
              <p:cNvSpPr>
                <a:spLocks noChangeArrowheads="1"/>
              </p:cNvSpPr>
              <p:nvPr/>
            </p:nvSpPr>
            <p:spPr bwMode="auto">
              <a:xfrm>
                <a:off x="3197" y="1248"/>
                <a:ext cx="240" cy="24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1724" name="Text Box 108"/>
              <p:cNvSpPr txBox="1">
                <a:spLocks noChangeArrowheads="1"/>
              </p:cNvSpPr>
              <p:nvPr/>
            </p:nvSpPr>
            <p:spPr bwMode="auto">
              <a:xfrm>
                <a:off x="3184" y="1254"/>
                <a:ext cx="267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sz="1800">
                    <a:latin typeface="Comic Sans MS" pitchFamily="66" charset="0"/>
                  </a:rPr>
                  <a:t>12</a:t>
                </a:r>
              </a:p>
            </p:txBody>
          </p:sp>
        </p:grpSp>
        <p:cxnSp>
          <p:nvCxnSpPr>
            <p:cNvPr id="111725" name="AutoShape 109"/>
            <p:cNvCxnSpPr>
              <a:cxnSpLocks noChangeShapeType="1"/>
              <a:stCxn id="111690" idx="6"/>
              <a:endCxn id="111711" idx="2"/>
            </p:cNvCxnSpPr>
            <p:nvPr/>
          </p:nvCxnSpPr>
          <p:spPr bwMode="auto">
            <a:xfrm>
              <a:off x="2400" y="888"/>
              <a:ext cx="522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26" name="AutoShape 110"/>
            <p:cNvCxnSpPr>
              <a:cxnSpLocks noChangeShapeType="1"/>
              <a:stCxn id="111694" idx="3"/>
              <a:endCxn id="111724" idx="1"/>
            </p:cNvCxnSpPr>
            <p:nvPr/>
          </p:nvCxnSpPr>
          <p:spPr bwMode="auto">
            <a:xfrm>
              <a:off x="2345" y="1321"/>
              <a:ext cx="15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27" name="AutoShape 111"/>
            <p:cNvCxnSpPr>
              <a:cxnSpLocks noChangeShapeType="1"/>
              <a:stCxn id="111697" idx="3"/>
              <a:endCxn id="111721" idx="1"/>
            </p:cNvCxnSpPr>
            <p:nvPr/>
          </p:nvCxnSpPr>
          <p:spPr bwMode="auto">
            <a:xfrm flipV="1">
              <a:off x="2393" y="1513"/>
              <a:ext cx="52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28" name="AutoShape 112"/>
            <p:cNvCxnSpPr>
              <a:cxnSpLocks noChangeShapeType="1"/>
              <a:stCxn id="111718" idx="0"/>
              <a:endCxn id="111721" idx="2"/>
            </p:cNvCxnSpPr>
            <p:nvPr/>
          </p:nvCxnSpPr>
          <p:spPr bwMode="auto">
            <a:xfrm flipH="1" flipV="1">
              <a:off x="3037" y="1627"/>
              <a:ext cx="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29" name="AutoShape 113"/>
            <p:cNvCxnSpPr>
              <a:cxnSpLocks noChangeShapeType="1"/>
              <a:stCxn id="111709" idx="0"/>
              <a:endCxn id="111715" idx="2"/>
            </p:cNvCxnSpPr>
            <p:nvPr/>
          </p:nvCxnSpPr>
          <p:spPr bwMode="auto">
            <a:xfrm flipH="1" flipV="1">
              <a:off x="3462" y="1435"/>
              <a:ext cx="318" cy="29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0" name="AutoShape 114"/>
            <p:cNvCxnSpPr>
              <a:cxnSpLocks noChangeShapeType="1"/>
              <a:stCxn id="111714" idx="0"/>
              <a:endCxn id="111703" idx="2"/>
            </p:cNvCxnSpPr>
            <p:nvPr/>
          </p:nvCxnSpPr>
          <p:spPr bwMode="auto">
            <a:xfrm flipV="1">
              <a:off x="3461" y="955"/>
              <a:ext cx="319" cy="2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1" name="AutoShape 115"/>
            <p:cNvCxnSpPr>
              <a:cxnSpLocks noChangeShapeType="1"/>
              <a:stCxn id="111715" idx="1"/>
              <a:endCxn id="111712" idx="3"/>
            </p:cNvCxnSpPr>
            <p:nvPr/>
          </p:nvCxnSpPr>
          <p:spPr bwMode="auto">
            <a:xfrm flipH="1" flipV="1">
              <a:off x="3155" y="1129"/>
              <a:ext cx="173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2" name="AutoShape 116"/>
            <p:cNvCxnSpPr>
              <a:cxnSpLocks noChangeShapeType="1"/>
              <a:stCxn id="111721" idx="1"/>
              <a:endCxn id="111724" idx="3"/>
            </p:cNvCxnSpPr>
            <p:nvPr/>
          </p:nvCxnSpPr>
          <p:spPr bwMode="auto">
            <a:xfrm flipH="1" flipV="1">
              <a:off x="2763" y="1321"/>
              <a:ext cx="15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3" name="AutoShape 117"/>
            <p:cNvCxnSpPr>
              <a:cxnSpLocks noChangeShapeType="1"/>
              <a:stCxn id="111721" idx="3"/>
              <a:endCxn id="111715" idx="1"/>
            </p:cNvCxnSpPr>
            <p:nvPr/>
          </p:nvCxnSpPr>
          <p:spPr bwMode="auto">
            <a:xfrm flipV="1">
              <a:off x="3159" y="1321"/>
              <a:ext cx="169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4" name="AutoShape 118"/>
            <p:cNvCxnSpPr>
              <a:cxnSpLocks noChangeShapeType="1"/>
              <a:stCxn id="111711" idx="2"/>
              <a:endCxn id="111724" idx="3"/>
            </p:cNvCxnSpPr>
            <p:nvPr/>
          </p:nvCxnSpPr>
          <p:spPr bwMode="auto">
            <a:xfrm flipH="1">
              <a:off x="2763" y="1128"/>
              <a:ext cx="159" cy="1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5" name="AutoShape 119"/>
            <p:cNvCxnSpPr>
              <a:cxnSpLocks noChangeShapeType="1"/>
              <a:stCxn id="111700" idx="2"/>
              <a:endCxn id="111712" idx="0"/>
            </p:cNvCxnSpPr>
            <p:nvPr/>
          </p:nvCxnSpPr>
          <p:spPr bwMode="auto">
            <a:xfrm flipH="1">
              <a:off x="3054" y="871"/>
              <a:ext cx="5" cy="1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736" name="AutoShape 120"/>
            <p:cNvCxnSpPr>
              <a:cxnSpLocks noChangeShapeType="1"/>
              <a:stCxn id="111705" idx="2"/>
              <a:endCxn id="111715" idx="3"/>
            </p:cNvCxnSpPr>
            <p:nvPr/>
          </p:nvCxnSpPr>
          <p:spPr bwMode="auto">
            <a:xfrm flipH="1">
              <a:off x="3595" y="1320"/>
              <a:ext cx="149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1737" name="Line 121"/>
            <p:cNvSpPr>
              <a:spLocks noChangeShapeType="1"/>
            </p:cNvSpPr>
            <p:nvPr/>
          </p:nvSpPr>
          <p:spPr bwMode="auto">
            <a:xfrm flipH="1" flipV="1">
              <a:off x="2160" y="576"/>
              <a:ext cx="96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1740" name="Line 124"/>
          <p:cNvSpPr>
            <a:spLocks noChangeShapeType="1"/>
          </p:cNvSpPr>
          <p:nvPr/>
        </p:nvSpPr>
        <p:spPr bwMode="auto">
          <a:xfrm flipH="1">
            <a:off x="6781800" y="2362200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1742" name="AutoShape 126"/>
          <p:cNvSpPr>
            <a:spLocks noChangeArrowheads="1"/>
          </p:cNvSpPr>
          <p:nvPr/>
        </p:nvSpPr>
        <p:spPr bwMode="auto">
          <a:xfrm>
            <a:off x="4267200" y="25146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00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111743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9800" y="1340640"/>
              <a:ext cx="793440" cy="1511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9000" y="1327320"/>
                <a:ext cx="806760" cy="152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7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Hybrid controller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compose a set of “</a:t>
            </a:r>
            <a:r>
              <a:rPr lang="en-US">
                <a:solidFill>
                  <a:srgbClr val="0000FF"/>
                </a:solidFill>
              </a:rPr>
              <a:t>atomic</a:t>
            </a:r>
            <a:r>
              <a:rPr lang="en-US"/>
              <a:t>” feedback controllers that drive the robot </a:t>
            </a:r>
            <a:r>
              <a:rPr lang="en-US">
                <a:solidFill>
                  <a:srgbClr val="0000FF"/>
                </a:solidFill>
              </a:rPr>
              <a:t>based on its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dynamics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Guarantee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457200" y="1600200"/>
            <a:ext cx="7772400" cy="2224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/>
            <a:r>
              <a:rPr lang="en-US">
                <a:latin typeface="Palatino Linotype" pitchFamily="18" charset="0"/>
              </a:rPr>
              <a:t>	Given a </a:t>
            </a:r>
            <a:r>
              <a:rPr lang="en-US">
                <a:solidFill>
                  <a:srgbClr val="0000FF"/>
                </a:solidFill>
                <a:latin typeface="Palatino Linotype" pitchFamily="18" charset="0"/>
              </a:rPr>
              <a:t>workspace decomposition</a:t>
            </a:r>
            <a:r>
              <a:rPr lang="en-US">
                <a:latin typeface="Palatino Linotype" pitchFamily="18" charset="0"/>
              </a:rPr>
              <a:t> and a set of </a:t>
            </a:r>
            <a:r>
              <a:rPr lang="en-US">
                <a:solidFill>
                  <a:srgbClr val="0000FF"/>
                </a:solidFill>
                <a:latin typeface="Palatino Linotype" pitchFamily="18" charset="0"/>
              </a:rPr>
              <a:t>atomic controllers</a:t>
            </a:r>
            <a:r>
              <a:rPr lang="en-US">
                <a:latin typeface="Palatino Linotype" pitchFamily="18" charset="0"/>
              </a:rPr>
              <a:t>, if the specification </a:t>
            </a:r>
            <a:r>
              <a:rPr lang="en-US"/>
              <a:t>φ </a:t>
            </a:r>
            <a:r>
              <a:rPr lang="en-US">
                <a:latin typeface="Palatino Linotype" pitchFamily="18" charset="0"/>
              </a:rPr>
              <a:t>can be satisfied by the discrete abstraction, a hybrid controller will be generated such that p(t) satisfies 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/>
              <a:t>Synthesis Problem for Hybrid Systems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one describe </a:t>
            </a:r>
            <a:r>
              <a:rPr lang="en-US" dirty="0">
                <a:solidFill>
                  <a:srgbClr val="00CC00"/>
                </a:solidFill>
              </a:rPr>
              <a:t>symbolic, high level tasks</a:t>
            </a:r>
            <a:r>
              <a:rPr lang="en-US" dirty="0"/>
              <a:t> and transform them </a:t>
            </a:r>
            <a:r>
              <a:rPr lang="en-US" dirty="0">
                <a:solidFill>
                  <a:srgbClr val="CC0099"/>
                </a:solidFill>
              </a:rPr>
              <a:t>automatically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into </a:t>
            </a:r>
            <a:r>
              <a:rPr lang="en-US" dirty="0">
                <a:solidFill>
                  <a:srgbClr val="0000FF"/>
                </a:solidFill>
              </a:rPr>
              <a:t>sensing and control</a:t>
            </a:r>
            <a:r>
              <a:rPr lang="en-US" dirty="0"/>
              <a:t> while obtaining </a:t>
            </a:r>
            <a:r>
              <a:rPr lang="en-US" dirty="0">
                <a:solidFill>
                  <a:srgbClr val="CC0099"/>
                </a:solidFill>
              </a:rPr>
              <a:t>formal guarantees of correctness</a:t>
            </a:r>
            <a:r>
              <a:rPr lang="en-US" dirty="0"/>
              <a:t>?</a:t>
            </a:r>
            <a:br>
              <a:rPr lang="en-US" dirty="0"/>
            </a:br>
            <a:r>
              <a:rPr lang="en-US" sz="28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905000"/>
          </a:xfrm>
          <a:noFill/>
          <a:ln/>
        </p:spPr>
        <p:txBody>
          <a:bodyPr/>
          <a:lstStyle/>
          <a:p>
            <a:r>
              <a:rPr lang="en-US" sz="4000" dirty="0">
                <a:solidFill>
                  <a:srgbClr val="00CC00"/>
                </a:solidFill>
              </a:rPr>
              <a:t>Reactive</a:t>
            </a:r>
            <a:r>
              <a:rPr lang="en-US" sz="4000" dirty="0"/>
              <a:t> </a:t>
            </a:r>
            <a:r>
              <a:rPr lang="en-US" sz="4000" dirty="0" smtClean="0"/>
              <a:t>planning </a:t>
            </a:r>
            <a:r>
              <a:rPr lang="en-US" sz="4000" dirty="0"/>
              <a:t>for </a:t>
            </a:r>
            <a:r>
              <a:rPr lang="en-US" sz="4000" dirty="0">
                <a:solidFill>
                  <a:srgbClr val="00CC00"/>
                </a:solidFill>
              </a:rPr>
              <a:t>dynamic</a:t>
            </a:r>
            <a:r>
              <a:rPr lang="en-US" sz="4000" dirty="0"/>
              <a:t> environments</a:t>
            </a:r>
            <a:br>
              <a:rPr lang="en-US" sz="4000" dirty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2236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>
              <a:latin typeface="Palatino Linotype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>
                <a:latin typeface="Palatino Linotype" pitchFamily="18" charset="0"/>
              </a:rPr>
              <a:t>“</a:t>
            </a:r>
            <a:r>
              <a:rPr lang="en-US">
                <a:solidFill>
                  <a:srgbClr val="00CC00"/>
                </a:solidFill>
                <a:latin typeface="Palatino Linotype" pitchFamily="18" charset="0"/>
              </a:rPr>
              <a:t>Nemo may be sitting</a:t>
            </a:r>
            <a:r>
              <a:rPr lang="en-US">
                <a:latin typeface="Palatino Linotype" pitchFamily="18" charset="0"/>
              </a:rPr>
              <a:t> in one of rooms 1, 3, 5 and 8. Starting in corridor 12, look for him in these rooms. </a:t>
            </a:r>
            <a:r>
              <a:rPr lang="en-US">
                <a:solidFill>
                  <a:srgbClr val="00CC00"/>
                </a:solidFill>
                <a:latin typeface="Palatino Linotype" pitchFamily="18" charset="0"/>
              </a:rPr>
              <a:t>If at some point you see him, stop and beep</a:t>
            </a:r>
            <a:r>
              <a:rPr lang="en-US">
                <a:latin typeface="Palatino Linotype" pitchFamily="18" charset="0"/>
              </a:rPr>
              <a:t>”</a:t>
            </a:r>
          </a:p>
          <a:p>
            <a:pPr algn="ctr">
              <a:spcBef>
                <a:spcPct val="0"/>
              </a:spcBef>
            </a:pPr>
            <a:endParaRPr lang="en-US">
              <a:latin typeface="Palatino Linotype" pitchFamily="18" charset="0"/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4343400" y="26670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69686" name="Group 54"/>
          <p:cNvGrpSpPr>
            <a:grpSpLocks/>
          </p:cNvGrpSpPr>
          <p:nvPr/>
        </p:nvGrpSpPr>
        <p:grpSpPr bwMode="auto">
          <a:xfrm>
            <a:off x="2362200" y="3962400"/>
            <a:ext cx="4343400" cy="2362200"/>
            <a:chOff x="1488" y="2496"/>
            <a:chExt cx="2736" cy="1488"/>
          </a:xfrm>
        </p:grpSpPr>
        <p:pic>
          <p:nvPicPr>
            <p:cNvPr id="69641" name="Picture 9" descr="nemo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28151">
              <a:off x="3408" y="3360"/>
              <a:ext cx="504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6" name="Picture 14" descr="rob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0"/>
              <a:ext cx="327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6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723" y="2942"/>
              <a:ext cx="82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Text Box 31"/>
            <p:cNvSpPr txBox="1">
              <a:spLocks noChangeArrowheads="1"/>
            </p:cNvSpPr>
            <p:nvPr/>
          </p:nvSpPr>
          <p:spPr bwMode="auto">
            <a:xfrm>
              <a:off x="1713" y="268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69664" name="Text Box 32"/>
            <p:cNvSpPr txBox="1">
              <a:spLocks noChangeArrowheads="1"/>
            </p:cNvSpPr>
            <p:nvPr/>
          </p:nvSpPr>
          <p:spPr bwMode="auto">
            <a:xfrm>
              <a:off x="1695" y="315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2</a:t>
              </a:r>
            </a:p>
          </p:txBody>
        </p:sp>
        <p:sp>
          <p:nvSpPr>
            <p:cNvPr id="69665" name="Text Box 33"/>
            <p:cNvSpPr txBox="1">
              <a:spLocks noChangeArrowheads="1"/>
            </p:cNvSpPr>
            <p:nvPr/>
          </p:nvSpPr>
          <p:spPr bwMode="auto">
            <a:xfrm>
              <a:off x="1925" y="360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69666" name="Text Box 34"/>
            <p:cNvSpPr txBox="1">
              <a:spLocks noChangeArrowheads="1"/>
            </p:cNvSpPr>
            <p:nvPr/>
          </p:nvSpPr>
          <p:spPr bwMode="auto">
            <a:xfrm>
              <a:off x="2751" y="360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69667" name="Text Box 35"/>
            <p:cNvSpPr txBox="1">
              <a:spLocks noChangeArrowheads="1"/>
            </p:cNvSpPr>
            <p:nvPr/>
          </p:nvSpPr>
          <p:spPr bwMode="auto">
            <a:xfrm>
              <a:off x="2862" y="255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69668" name="Text Box 36"/>
            <p:cNvSpPr txBox="1">
              <a:spLocks noChangeArrowheads="1"/>
            </p:cNvSpPr>
            <p:nvPr/>
          </p:nvSpPr>
          <p:spPr bwMode="auto">
            <a:xfrm>
              <a:off x="3746" y="259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69669" name="Text Box 37"/>
            <p:cNvSpPr txBox="1">
              <a:spLocks noChangeArrowheads="1"/>
            </p:cNvSpPr>
            <p:nvPr/>
          </p:nvSpPr>
          <p:spPr bwMode="auto">
            <a:xfrm>
              <a:off x="3746" y="3026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69670" name="Text Box 38"/>
            <p:cNvSpPr txBox="1">
              <a:spLocks noChangeArrowheads="1"/>
            </p:cNvSpPr>
            <p:nvPr/>
          </p:nvSpPr>
          <p:spPr bwMode="auto">
            <a:xfrm>
              <a:off x="3746" y="360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69671" name="Text Box 39"/>
            <p:cNvSpPr txBox="1">
              <a:spLocks noChangeArrowheads="1"/>
            </p:cNvSpPr>
            <p:nvPr/>
          </p:nvSpPr>
          <p:spPr bwMode="auto">
            <a:xfrm>
              <a:off x="2174" y="3079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12</a:t>
              </a:r>
            </a:p>
          </p:txBody>
        </p:sp>
        <p:sp>
          <p:nvSpPr>
            <p:cNvPr id="69672" name="Text Box 40"/>
            <p:cNvSpPr txBox="1">
              <a:spLocks noChangeArrowheads="1"/>
            </p:cNvSpPr>
            <p:nvPr/>
          </p:nvSpPr>
          <p:spPr bwMode="auto">
            <a:xfrm>
              <a:off x="3217" y="3042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10</a:t>
              </a:r>
            </a:p>
          </p:txBody>
        </p:sp>
        <p:sp>
          <p:nvSpPr>
            <p:cNvPr id="69673" name="Text Box 41"/>
            <p:cNvSpPr txBox="1">
              <a:spLocks noChangeArrowheads="1"/>
            </p:cNvSpPr>
            <p:nvPr/>
          </p:nvSpPr>
          <p:spPr bwMode="auto">
            <a:xfrm>
              <a:off x="2718" y="2826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69674" name="Text Box 42"/>
            <p:cNvSpPr txBox="1">
              <a:spLocks noChangeArrowheads="1"/>
            </p:cNvSpPr>
            <p:nvPr/>
          </p:nvSpPr>
          <p:spPr bwMode="auto">
            <a:xfrm>
              <a:off x="2682" y="3302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11</a:t>
              </a:r>
            </a:p>
          </p:txBody>
        </p:sp>
        <p:sp>
          <p:nvSpPr>
            <p:cNvPr id="69677" name="Rectangle 45"/>
            <p:cNvSpPr>
              <a:spLocks noChangeArrowheads="1"/>
            </p:cNvSpPr>
            <p:nvPr/>
          </p:nvSpPr>
          <p:spPr bwMode="auto">
            <a:xfrm>
              <a:off x="2496" y="3030"/>
              <a:ext cx="648" cy="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2" name="Line 50"/>
            <p:cNvSpPr>
              <a:spLocks noChangeShapeType="1"/>
            </p:cNvSpPr>
            <p:nvPr/>
          </p:nvSpPr>
          <p:spPr bwMode="auto">
            <a:xfrm flipH="1" flipV="1">
              <a:off x="3420" y="3408"/>
              <a:ext cx="96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1944" y="2656"/>
              <a:ext cx="1464" cy="752"/>
            </a:xfrm>
            <a:custGeom>
              <a:avLst/>
              <a:gdLst>
                <a:gd name="T0" fmla="*/ 408 w 1464"/>
                <a:gd name="T1" fmla="*/ 512 h 752"/>
                <a:gd name="T2" fmla="*/ 456 w 1464"/>
                <a:gd name="T3" fmla="*/ 272 h 752"/>
                <a:gd name="T4" fmla="*/ 72 w 1464"/>
                <a:gd name="T5" fmla="*/ 272 h 752"/>
                <a:gd name="T6" fmla="*/ 24 w 1464"/>
                <a:gd name="T7" fmla="*/ 128 h 752"/>
                <a:gd name="T8" fmla="*/ 168 w 1464"/>
                <a:gd name="T9" fmla="*/ 176 h 752"/>
                <a:gd name="T10" fmla="*/ 216 w 1464"/>
                <a:gd name="T11" fmla="*/ 224 h 752"/>
                <a:gd name="T12" fmla="*/ 552 w 1464"/>
                <a:gd name="T13" fmla="*/ 224 h 752"/>
                <a:gd name="T14" fmla="*/ 888 w 1464"/>
                <a:gd name="T15" fmla="*/ 272 h 752"/>
                <a:gd name="T16" fmla="*/ 888 w 1464"/>
                <a:gd name="T17" fmla="*/ 80 h 752"/>
                <a:gd name="T18" fmla="*/ 1128 w 1464"/>
                <a:gd name="T19" fmla="*/ 32 h 752"/>
                <a:gd name="T20" fmla="*/ 1032 w 1464"/>
                <a:gd name="T21" fmla="*/ 272 h 752"/>
                <a:gd name="T22" fmla="*/ 1368 w 1464"/>
                <a:gd name="T23" fmla="*/ 272 h 752"/>
                <a:gd name="T24" fmla="*/ 1416 w 1464"/>
                <a:gd name="T25" fmla="*/ 512 h 752"/>
                <a:gd name="T26" fmla="*/ 1368 w 1464"/>
                <a:gd name="T27" fmla="*/ 704 h 752"/>
                <a:gd name="T28" fmla="*/ 1464 w 1464"/>
                <a:gd name="T2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4" h="752">
                  <a:moveTo>
                    <a:pt x="408" y="512"/>
                  </a:moveTo>
                  <a:cubicBezTo>
                    <a:pt x="460" y="412"/>
                    <a:pt x="512" y="312"/>
                    <a:pt x="456" y="272"/>
                  </a:cubicBezTo>
                  <a:cubicBezTo>
                    <a:pt x="400" y="232"/>
                    <a:pt x="144" y="296"/>
                    <a:pt x="72" y="272"/>
                  </a:cubicBezTo>
                  <a:cubicBezTo>
                    <a:pt x="0" y="248"/>
                    <a:pt x="8" y="144"/>
                    <a:pt x="24" y="128"/>
                  </a:cubicBezTo>
                  <a:cubicBezTo>
                    <a:pt x="40" y="112"/>
                    <a:pt x="136" y="160"/>
                    <a:pt x="168" y="176"/>
                  </a:cubicBezTo>
                  <a:cubicBezTo>
                    <a:pt x="200" y="192"/>
                    <a:pt x="152" y="216"/>
                    <a:pt x="216" y="224"/>
                  </a:cubicBezTo>
                  <a:cubicBezTo>
                    <a:pt x="280" y="232"/>
                    <a:pt x="440" y="216"/>
                    <a:pt x="552" y="224"/>
                  </a:cubicBezTo>
                  <a:cubicBezTo>
                    <a:pt x="664" y="232"/>
                    <a:pt x="832" y="296"/>
                    <a:pt x="888" y="272"/>
                  </a:cubicBezTo>
                  <a:cubicBezTo>
                    <a:pt x="944" y="248"/>
                    <a:pt x="848" y="120"/>
                    <a:pt x="888" y="80"/>
                  </a:cubicBezTo>
                  <a:cubicBezTo>
                    <a:pt x="928" y="40"/>
                    <a:pt x="1104" y="0"/>
                    <a:pt x="1128" y="32"/>
                  </a:cubicBezTo>
                  <a:cubicBezTo>
                    <a:pt x="1152" y="64"/>
                    <a:pt x="992" y="232"/>
                    <a:pt x="1032" y="272"/>
                  </a:cubicBezTo>
                  <a:cubicBezTo>
                    <a:pt x="1072" y="312"/>
                    <a:pt x="1304" y="232"/>
                    <a:pt x="1368" y="272"/>
                  </a:cubicBezTo>
                  <a:cubicBezTo>
                    <a:pt x="1432" y="312"/>
                    <a:pt x="1416" y="440"/>
                    <a:pt x="1416" y="512"/>
                  </a:cubicBezTo>
                  <a:cubicBezTo>
                    <a:pt x="1416" y="584"/>
                    <a:pt x="1360" y="664"/>
                    <a:pt x="1368" y="704"/>
                  </a:cubicBezTo>
                  <a:cubicBezTo>
                    <a:pt x="1376" y="744"/>
                    <a:pt x="1420" y="748"/>
                    <a:pt x="1464" y="752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9676" name="Freeform 44"/>
            <p:cNvSpPr>
              <a:spLocks/>
            </p:cNvSpPr>
            <p:nvPr/>
          </p:nvSpPr>
          <p:spPr bwMode="auto">
            <a:xfrm>
              <a:off x="1488" y="2496"/>
              <a:ext cx="2736" cy="1488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49" name="Group 17"/>
            <p:cNvGrpSpPr>
              <a:grpSpLocks/>
            </p:cNvGrpSpPr>
            <p:nvPr/>
          </p:nvGrpSpPr>
          <p:grpSpPr bwMode="auto">
            <a:xfrm>
              <a:off x="2017" y="2817"/>
              <a:ext cx="1506" cy="683"/>
              <a:chOff x="2496" y="2079"/>
              <a:chExt cx="819" cy="441"/>
            </a:xfrm>
          </p:grpSpPr>
          <p:sp>
            <p:nvSpPr>
              <p:cNvPr id="69650" name="Line 18"/>
              <p:cNvSpPr>
                <a:spLocks noChangeShapeType="1"/>
              </p:cNvSpPr>
              <p:nvPr/>
            </p:nvSpPr>
            <p:spPr bwMode="auto">
              <a:xfrm>
                <a:off x="2565" y="2457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1" name="Line 19"/>
              <p:cNvSpPr>
                <a:spLocks noChangeShapeType="1"/>
              </p:cNvSpPr>
              <p:nvPr/>
            </p:nvSpPr>
            <p:spPr bwMode="auto">
              <a:xfrm flipH="1" flipV="1">
                <a:off x="2517" y="2220"/>
                <a:ext cx="48" cy="23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2" name="Line 20"/>
              <p:cNvSpPr>
                <a:spLocks noChangeShapeType="1"/>
              </p:cNvSpPr>
              <p:nvPr/>
            </p:nvSpPr>
            <p:spPr bwMode="auto">
              <a:xfrm flipV="1">
                <a:off x="2523" y="2082"/>
                <a:ext cx="75" cy="13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 flipV="1">
                <a:off x="2562" y="2394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/>
            </p:nvSpPr>
            <p:spPr bwMode="auto">
              <a:xfrm flipH="1">
                <a:off x="2496" y="221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5" name="Line 23"/>
              <p:cNvSpPr>
                <a:spLocks noChangeShapeType="1"/>
              </p:cNvSpPr>
              <p:nvPr/>
            </p:nvSpPr>
            <p:spPr bwMode="auto">
              <a:xfrm>
                <a:off x="2862" y="209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Line 24"/>
              <p:cNvSpPr>
                <a:spLocks noChangeShapeType="1"/>
              </p:cNvSpPr>
              <p:nvPr/>
            </p:nvSpPr>
            <p:spPr bwMode="auto">
              <a:xfrm>
                <a:off x="3219" y="2079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Line 25"/>
              <p:cNvSpPr>
                <a:spLocks noChangeShapeType="1"/>
              </p:cNvSpPr>
              <p:nvPr/>
            </p:nvSpPr>
            <p:spPr bwMode="auto">
              <a:xfrm>
                <a:off x="3303" y="216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8" name="Line 26"/>
              <p:cNvSpPr>
                <a:spLocks noChangeShapeType="1"/>
              </p:cNvSpPr>
              <p:nvPr/>
            </p:nvSpPr>
            <p:spPr bwMode="auto">
              <a:xfrm flipH="1">
                <a:off x="3207" y="2376"/>
                <a:ext cx="96" cy="144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Line 27"/>
              <p:cNvSpPr>
                <a:spLocks noChangeShapeType="1"/>
              </p:cNvSpPr>
              <p:nvPr/>
            </p:nvSpPr>
            <p:spPr bwMode="auto">
              <a:xfrm>
                <a:off x="2775" y="251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0" name="Line 28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1" name="Line 29"/>
              <p:cNvSpPr>
                <a:spLocks noChangeShapeType="1"/>
              </p:cNvSpPr>
              <p:nvPr/>
            </p:nvSpPr>
            <p:spPr bwMode="auto">
              <a:xfrm flipH="1">
                <a:off x="3108" y="2100"/>
                <a:ext cx="81" cy="115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4000">
                <a:solidFill>
                  <a:srgbClr val="00CC00"/>
                </a:solidFill>
              </a:rPr>
              <a:t>Dynamic</a:t>
            </a:r>
            <a:r>
              <a:rPr lang="en-US" sz="4000">
                <a:solidFill>
                  <a:schemeClr val="tx1"/>
                </a:solidFill>
              </a:rPr>
              <a:t> environments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28600" y="1219200"/>
            <a:ext cx="8642350" cy="182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Model: 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We consider a fully actuated, planar model of robot motion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operating in a polygonal environment </a:t>
            </a:r>
            <a:r>
              <a:rPr lang="en-US" sz="2000" i="1">
                <a:solidFill>
                  <a:srgbClr val="000000"/>
                </a:solidFill>
                <a:latin typeface="Palatino Linotype" pitchFamily="18" charset="0"/>
              </a:rPr>
              <a:t>P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.  The motion of the robot is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expressed as:</a:t>
            </a:r>
          </a:p>
          <a:p>
            <a:pPr eaLnBrk="0" hangingPunct="0">
              <a:lnSpc>
                <a:spcPct val="90000"/>
              </a:lnSpc>
            </a:pPr>
            <a:endParaRPr lang="en-US" sz="2000">
              <a:solidFill>
                <a:srgbClr val="000000"/>
              </a:solidFill>
              <a:latin typeface="Palatino Linotype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CC00"/>
                </a:solidFill>
                <a:latin typeface="Palatino Linotype" pitchFamily="18" charset="0"/>
              </a:rPr>
              <a:t>In addition, the robot has binary sensor inputs and actions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28600" y="3403600"/>
            <a:ext cx="8642350" cy="86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Specification: 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A linear temporal logic (</a:t>
            </a: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LTL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) formula φ that captures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CC00"/>
                </a:solidFill>
                <a:latin typeface="Palatino Linotype" pitchFamily="18" charset="0"/>
              </a:rPr>
              <a:t>assumptions about the environment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 and the robot’s </a:t>
            </a:r>
            <a:r>
              <a:rPr lang="en-US" sz="2000">
                <a:solidFill>
                  <a:srgbClr val="00CC00"/>
                </a:solidFill>
                <a:latin typeface="Palatino Linotype" pitchFamily="18" charset="0"/>
              </a:rPr>
              <a:t>reactive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 behavior.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28600" y="4724400"/>
            <a:ext cx="8642350" cy="1295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Problem: 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Given robot model, environment P, </a:t>
            </a:r>
            <a:r>
              <a:rPr lang="en-US" sz="2000">
                <a:solidFill>
                  <a:srgbClr val="00CC00"/>
                </a:solidFill>
                <a:latin typeface="Palatino Linotype" pitchFamily="18" charset="0"/>
              </a:rPr>
              <a:t>set of initial conditions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,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and an LTL formula φ, find control input u(t) such that </a:t>
            </a: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p(t) satisfies φ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,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CC00"/>
                </a:solidFill>
                <a:latin typeface="Palatino Linotype" pitchFamily="18" charset="0"/>
              </a:rPr>
              <a:t>in any admissible environment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</p:txBody>
      </p:sp>
      <p:graphicFrame>
        <p:nvGraphicFramePr>
          <p:cNvPr id="172039" name="Object 7"/>
          <p:cNvGraphicFramePr>
            <a:graphicFrameLocks noChangeAspect="1"/>
          </p:cNvGraphicFramePr>
          <p:nvPr/>
        </p:nvGraphicFramePr>
        <p:xfrm>
          <a:off x="1431925" y="2133600"/>
          <a:ext cx="67230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Equation" r:id="rId3" imgW="2476440" imgH="228600" progId="Equation.3">
                  <p:embed/>
                </p:oleObj>
              </mc:Choice>
              <mc:Fallback>
                <p:oleObj name="Equation" r:id="rId3" imgW="24764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133600"/>
                        <a:ext cx="67230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6496050" y="765175"/>
            <a:ext cx="2009775" cy="1447800"/>
            <a:chOff x="3852" y="770"/>
            <a:chExt cx="1266" cy="912"/>
          </a:xfrm>
        </p:grpSpPr>
        <p:grpSp>
          <p:nvGrpSpPr>
            <p:cNvPr id="52228" name="Group 4"/>
            <p:cNvGrpSpPr>
              <a:grpSpLocks/>
            </p:cNvGrpSpPr>
            <p:nvPr/>
          </p:nvGrpSpPr>
          <p:grpSpPr bwMode="auto">
            <a:xfrm>
              <a:off x="4080" y="975"/>
              <a:ext cx="819" cy="441"/>
              <a:chOff x="2496" y="2079"/>
              <a:chExt cx="819" cy="441"/>
            </a:xfrm>
          </p:grpSpPr>
          <p:sp>
            <p:nvSpPr>
              <p:cNvPr id="52229" name="Line 5"/>
              <p:cNvSpPr>
                <a:spLocks noChangeShapeType="1"/>
              </p:cNvSpPr>
              <p:nvPr/>
            </p:nvSpPr>
            <p:spPr bwMode="auto">
              <a:xfrm>
                <a:off x="2565" y="2457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0" name="Line 6"/>
              <p:cNvSpPr>
                <a:spLocks noChangeShapeType="1"/>
              </p:cNvSpPr>
              <p:nvPr/>
            </p:nvSpPr>
            <p:spPr bwMode="auto">
              <a:xfrm flipH="1" flipV="1">
                <a:off x="2517" y="2220"/>
                <a:ext cx="48" cy="23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1" name="Line 7"/>
              <p:cNvSpPr>
                <a:spLocks noChangeShapeType="1"/>
              </p:cNvSpPr>
              <p:nvPr/>
            </p:nvSpPr>
            <p:spPr bwMode="auto">
              <a:xfrm flipV="1">
                <a:off x="2523" y="2082"/>
                <a:ext cx="75" cy="13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Line 8"/>
              <p:cNvSpPr>
                <a:spLocks noChangeShapeType="1"/>
              </p:cNvSpPr>
              <p:nvPr/>
            </p:nvSpPr>
            <p:spPr bwMode="auto">
              <a:xfrm flipV="1">
                <a:off x="2562" y="2394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Line 9"/>
              <p:cNvSpPr>
                <a:spLocks noChangeShapeType="1"/>
              </p:cNvSpPr>
              <p:nvPr/>
            </p:nvSpPr>
            <p:spPr bwMode="auto">
              <a:xfrm flipH="1">
                <a:off x="2496" y="221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Line 10"/>
              <p:cNvSpPr>
                <a:spLocks noChangeShapeType="1"/>
              </p:cNvSpPr>
              <p:nvPr/>
            </p:nvSpPr>
            <p:spPr bwMode="auto">
              <a:xfrm>
                <a:off x="2862" y="209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Line 11"/>
              <p:cNvSpPr>
                <a:spLocks noChangeShapeType="1"/>
              </p:cNvSpPr>
              <p:nvPr/>
            </p:nvSpPr>
            <p:spPr bwMode="auto">
              <a:xfrm>
                <a:off x="3219" y="2079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3303" y="216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flipH="1">
                <a:off x="3207" y="2376"/>
                <a:ext cx="96" cy="144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>
                <a:off x="2775" y="251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0" name="Line 16"/>
              <p:cNvSpPr>
                <a:spLocks noChangeShapeType="1"/>
              </p:cNvSpPr>
              <p:nvPr/>
            </p:nvSpPr>
            <p:spPr bwMode="auto">
              <a:xfrm flipH="1">
                <a:off x="3108" y="2100"/>
                <a:ext cx="81" cy="115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464" y="1056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3862" y="83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3852" y="113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2</a:t>
              </a:r>
            </a:p>
          </p:txBody>
        </p:sp>
        <p:sp>
          <p:nvSpPr>
            <p:cNvPr id="52244" name="Text Box 20"/>
            <p:cNvSpPr txBox="1">
              <a:spLocks noChangeArrowheads="1"/>
            </p:cNvSpPr>
            <p:nvPr/>
          </p:nvSpPr>
          <p:spPr bwMode="auto">
            <a:xfrm>
              <a:off x="394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52245" name="Text Box 21"/>
            <p:cNvSpPr txBox="1">
              <a:spLocks noChangeArrowheads="1"/>
            </p:cNvSpPr>
            <p:nvPr/>
          </p:nvSpPr>
          <p:spPr bwMode="auto">
            <a:xfrm>
              <a:off x="445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506" y="7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4938" y="79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52248" name="Text Box 24"/>
            <p:cNvSpPr txBox="1">
              <a:spLocks noChangeArrowheads="1"/>
            </p:cNvSpPr>
            <p:nvPr/>
          </p:nvSpPr>
          <p:spPr bwMode="auto">
            <a:xfrm>
              <a:off x="4938" y="106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493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52250" name="Text Box 26"/>
            <p:cNvSpPr txBox="1">
              <a:spLocks noChangeArrowheads="1"/>
            </p:cNvSpPr>
            <p:nvPr/>
          </p:nvSpPr>
          <p:spPr bwMode="auto">
            <a:xfrm>
              <a:off x="4103" y="1110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12</a:t>
              </a:r>
            </a:p>
          </p:txBody>
        </p:sp>
        <p:sp>
          <p:nvSpPr>
            <p:cNvPr id="52251" name="Text Box 27"/>
            <p:cNvSpPr txBox="1">
              <a:spLocks noChangeArrowheads="1"/>
            </p:cNvSpPr>
            <p:nvPr/>
          </p:nvSpPr>
          <p:spPr bwMode="auto">
            <a:xfrm>
              <a:off x="4670" y="1086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10</a:t>
              </a:r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4428" y="947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4379" y="1254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11</a:t>
              </a:r>
            </a:p>
          </p:txBody>
        </p:sp>
      </p:grpSp>
      <p:grpSp>
        <p:nvGrpSpPr>
          <p:cNvPr id="52255" name="Group 31"/>
          <p:cNvGrpSpPr>
            <a:grpSpLocks/>
          </p:cNvGrpSpPr>
          <p:nvPr/>
        </p:nvGrpSpPr>
        <p:grpSpPr bwMode="auto">
          <a:xfrm>
            <a:off x="6400800" y="762000"/>
            <a:ext cx="2362200" cy="1524000"/>
            <a:chOff x="3792" y="2352"/>
            <a:chExt cx="1824" cy="1872"/>
          </a:xfrm>
        </p:grpSpPr>
        <p:sp>
          <p:nvSpPr>
            <p:cNvPr id="52256" name="Freeform 32"/>
            <p:cNvSpPr>
              <a:spLocks/>
            </p:cNvSpPr>
            <p:nvPr/>
          </p:nvSpPr>
          <p:spPr bwMode="auto">
            <a:xfrm>
              <a:off x="3792" y="2352"/>
              <a:ext cx="1824" cy="1872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4464" y="3024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6477000" y="2290763"/>
            <a:ext cx="228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Known workspace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1443038" y="2290763"/>
            <a:ext cx="78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robot</a:t>
            </a:r>
          </a:p>
        </p:txBody>
      </p:sp>
      <p:pic>
        <p:nvPicPr>
          <p:cNvPr id="52260" name="Picture 36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81000"/>
            <a:ext cx="1225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61" name="Oval 37"/>
          <p:cNvSpPr>
            <a:spLocks noChangeArrowheads="1"/>
          </p:cNvSpPr>
          <p:nvPr/>
        </p:nvSpPr>
        <p:spPr bwMode="auto">
          <a:xfrm>
            <a:off x="1981200" y="1143000"/>
            <a:ext cx="1143000" cy="914400"/>
          </a:xfrm>
          <a:prstGeom prst="ellipse">
            <a:avLst/>
          </a:prstGeom>
          <a:solidFill>
            <a:srgbClr val="9900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Actions</a:t>
            </a:r>
          </a:p>
        </p:txBody>
      </p:sp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304800" y="457200"/>
            <a:ext cx="1752600" cy="1447800"/>
          </a:xfrm>
          <a:prstGeom prst="irregularSeal1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Sensor </a:t>
            </a:r>
          </a:p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inputs</a:t>
            </a:r>
          </a:p>
        </p:txBody>
      </p:sp>
      <p:grpSp>
        <p:nvGrpSpPr>
          <p:cNvPr id="52270" name="Group 46"/>
          <p:cNvGrpSpPr>
            <a:grpSpLocks/>
          </p:cNvGrpSpPr>
          <p:nvPr/>
        </p:nvGrpSpPr>
        <p:grpSpPr bwMode="auto">
          <a:xfrm>
            <a:off x="3276600" y="3452813"/>
            <a:ext cx="2819400" cy="814387"/>
            <a:chOff x="2064" y="2319"/>
            <a:chExt cx="1776" cy="513"/>
          </a:xfrm>
        </p:grpSpPr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2064" y="2544"/>
              <a:ext cx="17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9900"/>
                  </a:solidFill>
                  <a:latin typeface="Palatino Linotype" pitchFamily="18" charset="0"/>
                </a:rPr>
                <a:t>Automaton</a:t>
              </a:r>
              <a:r>
                <a:rPr lang="en-US" sz="2000">
                  <a:solidFill>
                    <a:srgbClr val="00CC00"/>
                  </a:solidFill>
                  <a:latin typeface="Palatino Linotype" pitchFamily="18" charset="0"/>
                </a:rPr>
                <a:t> </a:t>
              </a:r>
            </a:p>
          </p:txBody>
        </p:sp>
        <p:sp>
          <p:nvSpPr>
            <p:cNvPr id="52272" name="AutoShape 48"/>
            <p:cNvSpPr>
              <a:spLocks noChangeArrowheads="1"/>
            </p:cNvSpPr>
            <p:nvPr/>
          </p:nvSpPr>
          <p:spPr bwMode="auto">
            <a:xfrm>
              <a:off x="2880" y="2319"/>
              <a:ext cx="96" cy="213"/>
            </a:xfrm>
            <a:prstGeom prst="downArrow">
              <a:avLst>
                <a:gd name="adj1" fmla="val 50000"/>
                <a:gd name="adj2" fmla="val 554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73" name="Group 49"/>
          <p:cNvGrpSpPr>
            <a:grpSpLocks/>
          </p:cNvGrpSpPr>
          <p:nvPr/>
        </p:nvGrpSpPr>
        <p:grpSpPr bwMode="auto">
          <a:xfrm>
            <a:off x="3276600" y="4295775"/>
            <a:ext cx="2819400" cy="1085850"/>
            <a:chOff x="2064" y="2850"/>
            <a:chExt cx="1776" cy="684"/>
          </a:xfrm>
        </p:grpSpPr>
        <p:sp>
          <p:nvSpPr>
            <p:cNvPr id="52274" name="Rectangle 50"/>
            <p:cNvSpPr>
              <a:spLocks noChangeArrowheads="1"/>
            </p:cNvSpPr>
            <p:nvPr/>
          </p:nvSpPr>
          <p:spPr bwMode="auto">
            <a:xfrm>
              <a:off x="2064" y="3072"/>
              <a:ext cx="17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Hybrid Controller</a:t>
              </a:r>
            </a:p>
          </p:txBody>
        </p:sp>
        <p:sp>
          <p:nvSpPr>
            <p:cNvPr id="52275" name="AutoShape 51"/>
            <p:cNvSpPr>
              <a:spLocks noChangeArrowheads="1"/>
            </p:cNvSpPr>
            <p:nvPr/>
          </p:nvSpPr>
          <p:spPr bwMode="auto">
            <a:xfrm>
              <a:off x="2880" y="2850"/>
              <a:ext cx="96" cy="213"/>
            </a:xfrm>
            <a:prstGeom prst="downArrow">
              <a:avLst>
                <a:gd name="adj1" fmla="val 50000"/>
                <a:gd name="adj2" fmla="val 554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AutoShape 52"/>
            <p:cNvSpPr>
              <a:spLocks noChangeArrowheads="1"/>
            </p:cNvSpPr>
            <p:nvPr/>
          </p:nvSpPr>
          <p:spPr bwMode="auto">
            <a:xfrm>
              <a:off x="2880" y="3379"/>
              <a:ext cx="96" cy="155"/>
            </a:xfrm>
            <a:prstGeom prst="downArrow">
              <a:avLst>
                <a:gd name="adj1" fmla="val 50000"/>
                <a:gd name="adj2" fmla="val 403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5486400" y="57150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Correct robot motion and action </a:t>
            </a:r>
          </a:p>
        </p:txBody>
      </p:sp>
      <p:sp>
        <p:nvSpPr>
          <p:cNvPr id="52278" name="AutoShape 54"/>
          <p:cNvSpPr>
            <a:spLocks noChangeArrowheads="1"/>
          </p:cNvSpPr>
          <p:nvPr/>
        </p:nvSpPr>
        <p:spPr bwMode="auto">
          <a:xfrm>
            <a:off x="304800" y="2743200"/>
            <a:ext cx="1828800" cy="1066800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000">
              <a:latin typeface="Palatino Linotype" pitchFamily="18" charset="0"/>
            </a:endParaRP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606425" y="2976563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high level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task</a:t>
            </a:r>
          </a:p>
        </p:txBody>
      </p:sp>
      <p:grpSp>
        <p:nvGrpSpPr>
          <p:cNvPr id="52280" name="Group 56"/>
          <p:cNvGrpSpPr>
            <a:grpSpLocks/>
          </p:cNvGrpSpPr>
          <p:nvPr/>
        </p:nvGrpSpPr>
        <p:grpSpPr bwMode="auto">
          <a:xfrm>
            <a:off x="2971800" y="950913"/>
            <a:ext cx="3429000" cy="1463675"/>
            <a:chOff x="1872" y="743"/>
            <a:chExt cx="2160" cy="922"/>
          </a:xfrm>
        </p:grpSpPr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2421" y="1233"/>
              <a:ext cx="100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Binary 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latin typeface="Palatino Linotype" pitchFamily="18" charset="0"/>
                </a:rPr>
                <a:t>Propositions </a:t>
              </a:r>
            </a:p>
          </p:txBody>
        </p:sp>
        <p:sp>
          <p:nvSpPr>
            <p:cNvPr id="52282" name="AutoShape 58"/>
            <p:cNvSpPr>
              <a:spLocks noChangeArrowheads="1"/>
            </p:cNvSpPr>
            <p:nvPr/>
          </p:nvSpPr>
          <p:spPr bwMode="auto">
            <a:xfrm rot="10800000">
              <a:off x="3312" y="885"/>
              <a:ext cx="720" cy="336"/>
            </a:xfrm>
            <a:custGeom>
              <a:avLst/>
              <a:gdLst>
                <a:gd name="G0" fmla="+- 15890 0 0"/>
                <a:gd name="G1" fmla="+- 19912 0 0"/>
                <a:gd name="G2" fmla="+- 7200 0 0"/>
                <a:gd name="G3" fmla="*/ 15890 1 2"/>
                <a:gd name="G4" fmla="+- G3 10800 0"/>
                <a:gd name="G5" fmla="+- 21600 15890 19912"/>
                <a:gd name="G6" fmla="+- 19912 7200 0"/>
                <a:gd name="G7" fmla="*/ G6 1 2"/>
                <a:gd name="G8" fmla="*/ 1991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9912 1 2"/>
                <a:gd name="G15" fmla="+- G5 0 G4"/>
                <a:gd name="G16" fmla="+- G0 0 G4"/>
                <a:gd name="G17" fmla="*/ G2 G15 G16"/>
                <a:gd name="T0" fmla="*/ 18745 w 21600"/>
                <a:gd name="T1" fmla="*/ 0 h 21600"/>
                <a:gd name="T2" fmla="*/ 15890 w 21600"/>
                <a:gd name="T3" fmla="*/ 7200 h 21600"/>
                <a:gd name="T4" fmla="*/ 0 w 21600"/>
                <a:gd name="T5" fmla="*/ 20334 h 21600"/>
                <a:gd name="T6" fmla="*/ 9956 w 21600"/>
                <a:gd name="T7" fmla="*/ 21600 h 21600"/>
                <a:gd name="T8" fmla="*/ 19912 w 21600"/>
                <a:gd name="T9" fmla="*/ 14705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5" y="0"/>
                  </a:moveTo>
                  <a:lnTo>
                    <a:pt x="15890" y="7200"/>
                  </a:lnTo>
                  <a:lnTo>
                    <a:pt x="17578" y="7200"/>
                  </a:lnTo>
                  <a:lnTo>
                    <a:pt x="17578" y="19068"/>
                  </a:lnTo>
                  <a:lnTo>
                    <a:pt x="0" y="19068"/>
                  </a:lnTo>
                  <a:lnTo>
                    <a:pt x="0" y="21600"/>
                  </a:lnTo>
                  <a:lnTo>
                    <a:pt x="19912" y="21600"/>
                  </a:lnTo>
                  <a:lnTo>
                    <a:pt x="19912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AutoShape 59"/>
            <p:cNvSpPr>
              <a:spLocks noChangeArrowheads="1"/>
            </p:cNvSpPr>
            <p:nvPr/>
          </p:nvSpPr>
          <p:spPr bwMode="auto">
            <a:xfrm rot="10800000" flipH="1">
              <a:off x="1872" y="885"/>
              <a:ext cx="672" cy="336"/>
            </a:xfrm>
            <a:custGeom>
              <a:avLst/>
              <a:gdLst>
                <a:gd name="G0" fmla="+- 15890 0 0"/>
                <a:gd name="G1" fmla="+- 19912 0 0"/>
                <a:gd name="G2" fmla="+- 7200 0 0"/>
                <a:gd name="G3" fmla="*/ 15890 1 2"/>
                <a:gd name="G4" fmla="+- G3 10800 0"/>
                <a:gd name="G5" fmla="+- 21600 15890 19912"/>
                <a:gd name="G6" fmla="+- 19912 7200 0"/>
                <a:gd name="G7" fmla="*/ G6 1 2"/>
                <a:gd name="G8" fmla="*/ 1991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9912 1 2"/>
                <a:gd name="G15" fmla="+- G5 0 G4"/>
                <a:gd name="G16" fmla="+- G0 0 G4"/>
                <a:gd name="G17" fmla="*/ G2 G15 G16"/>
                <a:gd name="T0" fmla="*/ 18745 w 21600"/>
                <a:gd name="T1" fmla="*/ 0 h 21600"/>
                <a:gd name="T2" fmla="*/ 15890 w 21600"/>
                <a:gd name="T3" fmla="*/ 7200 h 21600"/>
                <a:gd name="T4" fmla="*/ 0 w 21600"/>
                <a:gd name="T5" fmla="*/ 20334 h 21600"/>
                <a:gd name="T6" fmla="*/ 9956 w 21600"/>
                <a:gd name="T7" fmla="*/ 21600 h 21600"/>
                <a:gd name="T8" fmla="*/ 19912 w 21600"/>
                <a:gd name="T9" fmla="*/ 14705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5" y="0"/>
                  </a:moveTo>
                  <a:lnTo>
                    <a:pt x="15890" y="7200"/>
                  </a:lnTo>
                  <a:lnTo>
                    <a:pt x="17578" y="7200"/>
                  </a:lnTo>
                  <a:lnTo>
                    <a:pt x="17578" y="19068"/>
                  </a:lnTo>
                  <a:lnTo>
                    <a:pt x="0" y="19068"/>
                  </a:lnTo>
                  <a:lnTo>
                    <a:pt x="0" y="21600"/>
                  </a:lnTo>
                  <a:lnTo>
                    <a:pt x="19912" y="21600"/>
                  </a:lnTo>
                  <a:lnTo>
                    <a:pt x="19912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Text Box 60"/>
            <p:cNvSpPr txBox="1">
              <a:spLocks noChangeArrowheads="1"/>
            </p:cNvSpPr>
            <p:nvPr/>
          </p:nvSpPr>
          <p:spPr bwMode="auto">
            <a:xfrm>
              <a:off x="2498" y="743"/>
              <a:ext cx="8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6699"/>
                  </a:solidFill>
                  <a:latin typeface="Palatino Linotype" pitchFamily="18" charset="0"/>
                </a:rPr>
                <a:t>Discrete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6699"/>
                  </a:solidFill>
                  <a:latin typeface="Palatino Linotype" pitchFamily="18" charset="0"/>
                </a:rPr>
                <a:t>Abstraction</a:t>
              </a:r>
            </a:p>
          </p:txBody>
        </p:sp>
      </p:grpSp>
      <p:sp>
        <p:nvSpPr>
          <p:cNvPr id="52286" name="Rectangle 62"/>
          <p:cNvSpPr>
            <a:spLocks noChangeArrowheads="1"/>
          </p:cNvSpPr>
          <p:nvPr/>
        </p:nvSpPr>
        <p:spPr bwMode="auto">
          <a:xfrm>
            <a:off x="3276600" y="2814638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Temporal logic formula </a:t>
            </a:r>
            <a:r>
              <a:rPr lang="el-GR" sz="1800" b="1">
                <a:latin typeface="Palatino Linotype" pitchFamily="18" charset="0"/>
              </a:rPr>
              <a:t>φ</a:t>
            </a:r>
            <a:r>
              <a:rPr lang="en-US" sz="1800">
                <a:latin typeface="Palatino Linotype" pitchFamily="18" charset="0"/>
              </a:rPr>
              <a:t> </a:t>
            </a:r>
          </a:p>
        </p:txBody>
      </p:sp>
      <p:sp>
        <p:nvSpPr>
          <p:cNvPr id="52287" name="AutoShape 63"/>
          <p:cNvSpPr>
            <a:spLocks noChangeArrowheads="1"/>
          </p:cNvSpPr>
          <p:nvPr/>
        </p:nvSpPr>
        <p:spPr bwMode="auto">
          <a:xfrm>
            <a:off x="4572000" y="2457450"/>
            <a:ext cx="152400" cy="338138"/>
          </a:xfrm>
          <a:prstGeom prst="downArrow">
            <a:avLst>
              <a:gd name="adj1" fmla="val 50000"/>
              <a:gd name="adj2" fmla="val 55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88" name="AutoShape 64"/>
          <p:cNvSpPr>
            <a:spLocks noChangeArrowheads="1"/>
          </p:cNvSpPr>
          <p:nvPr/>
        </p:nvSpPr>
        <p:spPr bwMode="auto">
          <a:xfrm>
            <a:off x="2133600" y="30480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90" name="Group 66"/>
          <p:cNvGrpSpPr>
            <a:grpSpLocks/>
          </p:cNvGrpSpPr>
          <p:nvPr/>
        </p:nvGrpSpPr>
        <p:grpSpPr bwMode="auto">
          <a:xfrm>
            <a:off x="3810000" y="5410200"/>
            <a:ext cx="1628775" cy="1131888"/>
            <a:chOff x="2766" y="2407"/>
            <a:chExt cx="1842" cy="1776"/>
          </a:xfrm>
        </p:grpSpPr>
        <p:pic>
          <p:nvPicPr>
            <p:cNvPr id="52291" name="Picture 67" descr="nem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28151">
              <a:off x="2766" y="2427"/>
              <a:ext cx="504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92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456" y="2407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/>
            </p:cNvSpPr>
            <p:nvPr/>
          </p:nvSpPr>
          <p:spPr bwMode="auto">
            <a:xfrm>
              <a:off x="2784" y="2407"/>
              <a:ext cx="1824" cy="1776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Rectangle 70"/>
            <p:cNvSpPr>
              <a:spLocks noChangeArrowheads="1"/>
            </p:cNvSpPr>
            <p:nvPr/>
          </p:nvSpPr>
          <p:spPr bwMode="auto">
            <a:xfrm>
              <a:off x="3456" y="2983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5" name="Freeform 71"/>
            <p:cNvSpPr>
              <a:spLocks/>
            </p:cNvSpPr>
            <p:nvPr/>
          </p:nvSpPr>
          <p:spPr bwMode="auto">
            <a:xfrm>
              <a:off x="3097" y="2873"/>
              <a:ext cx="1127" cy="830"/>
            </a:xfrm>
            <a:custGeom>
              <a:avLst/>
              <a:gdLst>
                <a:gd name="T0" fmla="*/ 1127 w 1127"/>
                <a:gd name="T1" fmla="*/ 772 h 830"/>
                <a:gd name="T2" fmla="*/ 1077 w 1127"/>
                <a:gd name="T3" fmla="*/ 705 h 830"/>
                <a:gd name="T4" fmla="*/ 1010 w 1127"/>
                <a:gd name="T5" fmla="*/ 663 h 830"/>
                <a:gd name="T6" fmla="*/ 985 w 1127"/>
                <a:gd name="T7" fmla="*/ 646 h 830"/>
                <a:gd name="T8" fmla="*/ 935 w 1127"/>
                <a:gd name="T9" fmla="*/ 630 h 830"/>
                <a:gd name="T10" fmla="*/ 651 w 1127"/>
                <a:gd name="T11" fmla="*/ 680 h 830"/>
                <a:gd name="T12" fmla="*/ 601 w 1127"/>
                <a:gd name="T13" fmla="*/ 830 h 830"/>
                <a:gd name="T14" fmla="*/ 551 w 1127"/>
                <a:gd name="T15" fmla="*/ 713 h 830"/>
                <a:gd name="T16" fmla="*/ 384 w 1127"/>
                <a:gd name="T17" fmla="*/ 630 h 830"/>
                <a:gd name="T18" fmla="*/ 284 w 1127"/>
                <a:gd name="T19" fmla="*/ 638 h 830"/>
                <a:gd name="T20" fmla="*/ 259 w 1127"/>
                <a:gd name="T21" fmla="*/ 646 h 830"/>
                <a:gd name="T22" fmla="*/ 250 w 1127"/>
                <a:gd name="T23" fmla="*/ 730 h 830"/>
                <a:gd name="T24" fmla="*/ 167 w 1127"/>
                <a:gd name="T25" fmla="*/ 797 h 830"/>
                <a:gd name="T26" fmla="*/ 200 w 1127"/>
                <a:gd name="T27" fmla="*/ 655 h 830"/>
                <a:gd name="T28" fmla="*/ 150 w 1127"/>
                <a:gd name="T29" fmla="*/ 488 h 830"/>
                <a:gd name="T30" fmla="*/ 75 w 1127"/>
                <a:gd name="T31" fmla="*/ 446 h 830"/>
                <a:gd name="T32" fmla="*/ 0 w 1127"/>
                <a:gd name="T33" fmla="*/ 404 h 830"/>
                <a:gd name="T34" fmla="*/ 100 w 1127"/>
                <a:gd name="T35" fmla="*/ 363 h 830"/>
                <a:gd name="T36" fmla="*/ 125 w 1127"/>
                <a:gd name="T37" fmla="*/ 354 h 830"/>
                <a:gd name="T38" fmla="*/ 134 w 1127"/>
                <a:gd name="T39" fmla="*/ 329 h 830"/>
                <a:gd name="T40" fmla="*/ 175 w 1127"/>
                <a:gd name="T41" fmla="*/ 287 h 830"/>
                <a:gd name="T42" fmla="*/ 200 w 1127"/>
                <a:gd name="T43" fmla="*/ 237 h 830"/>
                <a:gd name="T44" fmla="*/ 159 w 1127"/>
                <a:gd name="T45" fmla="*/ 70 h 830"/>
                <a:gd name="T46" fmla="*/ 142 w 1127"/>
                <a:gd name="T47" fmla="*/ 45 h 830"/>
                <a:gd name="T48" fmla="*/ 92 w 1127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7" h="830">
                  <a:moveTo>
                    <a:pt x="1127" y="772"/>
                  </a:moveTo>
                  <a:cubicBezTo>
                    <a:pt x="1116" y="739"/>
                    <a:pt x="1106" y="725"/>
                    <a:pt x="1077" y="705"/>
                  </a:cubicBezTo>
                  <a:cubicBezTo>
                    <a:pt x="1056" y="675"/>
                    <a:pt x="1044" y="674"/>
                    <a:pt x="1010" y="663"/>
                  </a:cubicBezTo>
                  <a:cubicBezTo>
                    <a:pt x="1002" y="657"/>
                    <a:pt x="994" y="650"/>
                    <a:pt x="985" y="646"/>
                  </a:cubicBezTo>
                  <a:cubicBezTo>
                    <a:pt x="969" y="639"/>
                    <a:pt x="935" y="630"/>
                    <a:pt x="935" y="630"/>
                  </a:cubicBezTo>
                  <a:cubicBezTo>
                    <a:pt x="875" y="632"/>
                    <a:pt x="684" y="577"/>
                    <a:pt x="651" y="680"/>
                  </a:cubicBezTo>
                  <a:cubicBezTo>
                    <a:pt x="646" y="750"/>
                    <a:pt x="669" y="808"/>
                    <a:pt x="601" y="830"/>
                  </a:cubicBezTo>
                  <a:cubicBezTo>
                    <a:pt x="537" y="809"/>
                    <a:pt x="588" y="750"/>
                    <a:pt x="551" y="713"/>
                  </a:cubicBezTo>
                  <a:cubicBezTo>
                    <a:pt x="506" y="668"/>
                    <a:pt x="445" y="642"/>
                    <a:pt x="384" y="630"/>
                  </a:cubicBezTo>
                  <a:cubicBezTo>
                    <a:pt x="351" y="633"/>
                    <a:pt x="317" y="634"/>
                    <a:pt x="284" y="638"/>
                  </a:cubicBezTo>
                  <a:cubicBezTo>
                    <a:pt x="275" y="639"/>
                    <a:pt x="262" y="638"/>
                    <a:pt x="259" y="646"/>
                  </a:cubicBezTo>
                  <a:cubicBezTo>
                    <a:pt x="249" y="672"/>
                    <a:pt x="254" y="702"/>
                    <a:pt x="250" y="730"/>
                  </a:cubicBezTo>
                  <a:cubicBezTo>
                    <a:pt x="243" y="772"/>
                    <a:pt x="202" y="784"/>
                    <a:pt x="167" y="797"/>
                  </a:cubicBezTo>
                  <a:cubicBezTo>
                    <a:pt x="173" y="727"/>
                    <a:pt x="167" y="706"/>
                    <a:pt x="200" y="655"/>
                  </a:cubicBezTo>
                  <a:cubicBezTo>
                    <a:pt x="196" y="582"/>
                    <a:pt x="223" y="511"/>
                    <a:pt x="150" y="488"/>
                  </a:cubicBezTo>
                  <a:cubicBezTo>
                    <a:pt x="93" y="449"/>
                    <a:pt x="119" y="460"/>
                    <a:pt x="75" y="446"/>
                  </a:cubicBezTo>
                  <a:cubicBezTo>
                    <a:pt x="50" y="429"/>
                    <a:pt x="25" y="421"/>
                    <a:pt x="0" y="404"/>
                  </a:cubicBezTo>
                  <a:cubicBezTo>
                    <a:pt x="15" y="358"/>
                    <a:pt x="52" y="369"/>
                    <a:pt x="100" y="363"/>
                  </a:cubicBezTo>
                  <a:cubicBezTo>
                    <a:pt x="108" y="360"/>
                    <a:pt x="119" y="360"/>
                    <a:pt x="125" y="354"/>
                  </a:cubicBezTo>
                  <a:cubicBezTo>
                    <a:pt x="131" y="348"/>
                    <a:pt x="130" y="337"/>
                    <a:pt x="134" y="329"/>
                  </a:cubicBezTo>
                  <a:cubicBezTo>
                    <a:pt x="148" y="300"/>
                    <a:pt x="149" y="305"/>
                    <a:pt x="175" y="287"/>
                  </a:cubicBezTo>
                  <a:cubicBezTo>
                    <a:pt x="181" y="269"/>
                    <a:pt x="199" y="256"/>
                    <a:pt x="200" y="237"/>
                  </a:cubicBezTo>
                  <a:cubicBezTo>
                    <a:pt x="203" y="182"/>
                    <a:pt x="219" y="92"/>
                    <a:pt x="159" y="70"/>
                  </a:cubicBezTo>
                  <a:cubicBezTo>
                    <a:pt x="153" y="62"/>
                    <a:pt x="150" y="52"/>
                    <a:pt x="142" y="45"/>
                  </a:cubicBezTo>
                  <a:cubicBezTo>
                    <a:pt x="90" y="0"/>
                    <a:pt x="92" y="33"/>
                    <a:pt x="92" y="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296" name="Picture 72" descr="ro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5"/>
              <a:ext cx="41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3150" y="2797"/>
              <a:ext cx="48" cy="92"/>
            </a:xfrm>
            <a:custGeom>
              <a:avLst/>
              <a:gdLst>
                <a:gd name="T0" fmla="*/ 96 w 96"/>
                <a:gd name="T1" fmla="*/ 144 h 160"/>
                <a:gd name="T2" fmla="*/ 48 w 96"/>
                <a:gd name="T3" fmla="*/ 144 h 160"/>
                <a:gd name="T4" fmla="*/ 0 w 96"/>
                <a:gd name="T5" fmla="*/ 48 h 160"/>
                <a:gd name="T6" fmla="*/ 48 w 9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60">
                  <a:moveTo>
                    <a:pt x="96" y="144"/>
                  </a:moveTo>
                  <a:cubicBezTo>
                    <a:pt x="80" y="152"/>
                    <a:pt x="64" y="160"/>
                    <a:pt x="48" y="144"/>
                  </a:cubicBezTo>
                  <a:cubicBezTo>
                    <a:pt x="32" y="128"/>
                    <a:pt x="0" y="72"/>
                    <a:pt x="0" y="48"/>
                  </a:cubicBezTo>
                  <a:cubicBezTo>
                    <a:pt x="0" y="24"/>
                    <a:pt x="24" y="12"/>
                    <a:pt x="48" y="0"/>
                  </a:cubicBez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52300" name="Rectangle 7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ln/>
        </p:spPr>
        <p:txBody>
          <a:bodyPr/>
          <a:lstStyle/>
          <a:p>
            <a:endParaRPr lang="en-US" sz="4000" b="1">
              <a:solidFill>
                <a:srgbClr val="00A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6496050" y="993775"/>
            <a:ext cx="2009775" cy="1447800"/>
            <a:chOff x="3852" y="770"/>
            <a:chExt cx="1266" cy="912"/>
          </a:xfrm>
        </p:grpSpPr>
        <p:grpSp>
          <p:nvGrpSpPr>
            <p:cNvPr id="204803" name="Group 3"/>
            <p:cNvGrpSpPr>
              <a:grpSpLocks/>
            </p:cNvGrpSpPr>
            <p:nvPr/>
          </p:nvGrpSpPr>
          <p:grpSpPr bwMode="auto">
            <a:xfrm>
              <a:off x="4080" y="975"/>
              <a:ext cx="819" cy="441"/>
              <a:chOff x="2496" y="2079"/>
              <a:chExt cx="819" cy="441"/>
            </a:xfrm>
          </p:grpSpPr>
          <p:sp>
            <p:nvSpPr>
              <p:cNvPr id="204804" name="Line 4"/>
              <p:cNvSpPr>
                <a:spLocks noChangeShapeType="1"/>
              </p:cNvSpPr>
              <p:nvPr/>
            </p:nvSpPr>
            <p:spPr bwMode="auto">
              <a:xfrm>
                <a:off x="2565" y="2457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5" name="Line 5"/>
              <p:cNvSpPr>
                <a:spLocks noChangeShapeType="1"/>
              </p:cNvSpPr>
              <p:nvPr/>
            </p:nvSpPr>
            <p:spPr bwMode="auto">
              <a:xfrm flipH="1" flipV="1">
                <a:off x="2517" y="2220"/>
                <a:ext cx="48" cy="23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6" name="Line 6"/>
              <p:cNvSpPr>
                <a:spLocks noChangeShapeType="1"/>
              </p:cNvSpPr>
              <p:nvPr/>
            </p:nvSpPr>
            <p:spPr bwMode="auto">
              <a:xfrm flipV="1">
                <a:off x="2523" y="2082"/>
                <a:ext cx="75" cy="13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7" name="Line 7"/>
              <p:cNvSpPr>
                <a:spLocks noChangeShapeType="1"/>
              </p:cNvSpPr>
              <p:nvPr/>
            </p:nvSpPr>
            <p:spPr bwMode="auto">
              <a:xfrm flipV="1">
                <a:off x="2562" y="2394"/>
                <a:ext cx="192" cy="48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8" name="Line 8"/>
              <p:cNvSpPr>
                <a:spLocks noChangeShapeType="1"/>
              </p:cNvSpPr>
              <p:nvPr/>
            </p:nvSpPr>
            <p:spPr bwMode="auto">
              <a:xfrm flipH="1">
                <a:off x="2496" y="221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9" name="Line 9"/>
              <p:cNvSpPr>
                <a:spLocks noChangeShapeType="1"/>
              </p:cNvSpPr>
              <p:nvPr/>
            </p:nvSpPr>
            <p:spPr bwMode="auto">
              <a:xfrm>
                <a:off x="2862" y="209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0" name="Line 10"/>
              <p:cNvSpPr>
                <a:spLocks noChangeShapeType="1"/>
              </p:cNvSpPr>
              <p:nvPr/>
            </p:nvSpPr>
            <p:spPr bwMode="auto">
              <a:xfrm>
                <a:off x="3219" y="2079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1" name="Line 11"/>
              <p:cNvSpPr>
                <a:spLocks noChangeShapeType="1"/>
              </p:cNvSpPr>
              <p:nvPr/>
            </p:nvSpPr>
            <p:spPr bwMode="auto">
              <a:xfrm>
                <a:off x="3303" y="216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2" name="Line 12"/>
              <p:cNvSpPr>
                <a:spLocks noChangeShapeType="1"/>
              </p:cNvSpPr>
              <p:nvPr/>
            </p:nvSpPr>
            <p:spPr bwMode="auto">
              <a:xfrm flipH="1">
                <a:off x="3207" y="2376"/>
                <a:ext cx="96" cy="144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3" name="Line 13"/>
              <p:cNvSpPr>
                <a:spLocks noChangeShapeType="1"/>
              </p:cNvSpPr>
              <p:nvPr/>
            </p:nvSpPr>
            <p:spPr bwMode="auto">
              <a:xfrm>
                <a:off x="2775" y="251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4" name="Line 14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5" name="Line 15"/>
              <p:cNvSpPr>
                <a:spLocks noChangeShapeType="1"/>
              </p:cNvSpPr>
              <p:nvPr/>
            </p:nvSpPr>
            <p:spPr bwMode="auto">
              <a:xfrm flipH="1">
                <a:off x="3108" y="2100"/>
                <a:ext cx="81" cy="115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1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464" y="1056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Text Box 17"/>
            <p:cNvSpPr txBox="1">
              <a:spLocks noChangeArrowheads="1"/>
            </p:cNvSpPr>
            <p:nvPr/>
          </p:nvSpPr>
          <p:spPr bwMode="auto">
            <a:xfrm>
              <a:off x="3862" y="83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204818" name="Text Box 18"/>
            <p:cNvSpPr txBox="1">
              <a:spLocks noChangeArrowheads="1"/>
            </p:cNvSpPr>
            <p:nvPr/>
          </p:nvSpPr>
          <p:spPr bwMode="auto">
            <a:xfrm>
              <a:off x="3852" y="113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2</a:t>
              </a:r>
            </a:p>
          </p:txBody>
        </p:sp>
        <p:sp>
          <p:nvSpPr>
            <p:cNvPr id="204819" name="Text Box 19"/>
            <p:cNvSpPr txBox="1">
              <a:spLocks noChangeArrowheads="1"/>
            </p:cNvSpPr>
            <p:nvPr/>
          </p:nvSpPr>
          <p:spPr bwMode="auto">
            <a:xfrm>
              <a:off x="394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204820" name="Text Box 20"/>
            <p:cNvSpPr txBox="1">
              <a:spLocks noChangeArrowheads="1"/>
            </p:cNvSpPr>
            <p:nvPr/>
          </p:nvSpPr>
          <p:spPr bwMode="auto">
            <a:xfrm>
              <a:off x="445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204821" name="Text Box 21"/>
            <p:cNvSpPr txBox="1">
              <a:spLocks noChangeArrowheads="1"/>
            </p:cNvSpPr>
            <p:nvPr/>
          </p:nvSpPr>
          <p:spPr bwMode="auto">
            <a:xfrm>
              <a:off x="4506" y="7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204822" name="Text Box 22"/>
            <p:cNvSpPr txBox="1">
              <a:spLocks noChangeArrowheads="1"/>
            </p:cNvSpPr>
            <p:nvPr/>
          </p:nvSpPr>
          <p:spPr bwMode="auto">
            <a:xfrm>
              <a:off x="4938" y="79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204823" name="Text Box 23"/>
            <p:cNvSpPr txBox="1">
              <a:spLocks noChangeArrowheads="1"/>
            </p:cNvSpPr>
            <p:nvPr/>
          </p:nvSpPr>
          <p:spPr bwMode="auto">
            <a:xfrm>
              <a:off x="4938" y="106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204824" name="Text Box 24"/>
            <p:cNvSpPr txBox="1">
              <a:spLocks noChangeArrowheads="1"/>
            </p:cNvSpPr>
            <p:nvPr/>
          </p:nvSpPr>
          <p:spPr bwMode="auto">
            <a:xfrm>
              <a:off x="4938" y="147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204825" name="Text Box 25"/>
            <p:cNvSpPr txBox="1">
              <a:spLocks noChangeArrowheads="1"/>
            </p:cNvSpPr>
            <p:nvPr/>
          </p:nvSpPr>
          <p:spPr bwMode="auto">
            <a:xfrm>
              <a:off x="4103" y="1110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12</a:t>
              </a:r>
            </a:p>
          </p:txBody>
        </p:sp>
        <p:sp>
          <p:nvSpPr>
            <p:cNvPr id="204826" name="Text Box 26"/>
            <p:cNvSpPr txBox="1">
              <a:spLocks noChangeArrowheads="1"/>
            </p:cNvSpPr>
            <p:nvPr/>
          </p:nvSpPr>
          <p:spPr bwMode="auto">
            <a:xfrm>
              <a:off x="4670" y="1086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10</a:t>
              </a:r>
            </a:p>
          </p:txBody>
        </p:sp>
        <p:sp>
          <p:nvSpPr>
            <p:cNvPr id="204827" name="Text Box 27"/>
            <p:cNvSpPr txBox="1">
              <a:spLocks noChangeArrowheads="1"/>
            </p:cNvSpPr>
            <p:nvPr/>
          </p:nvSpPr>
          <p:spPr bwMode="auto">
            <a:xfrm>
              <a:off x="4428" y="947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204828" name="Text Box 28"/>
            <p:cNvSpPr txBox="1">
              <a:spLocks noChangeArrowheads="1"/>
            </p:cNvSpPr>
            <p:nvPr/>
          </p:nvSpPr>
          <p:spPr bwMode="auto">
            <a:xfrm>
              <a:off x="4379" y="1254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600">
                  <a:solidFill>
                    <a:srgbClr val="9900CC"/>
                  </a:solidFill>
                  <a:latin typeface="Palatino Linotype" pitchFamily="18" charset="0"/>
                </a:rPr>
                <a:t>11</a:t>
              </a:r>
            </a:p>
          </p:txBody>
        </p:sp>
      </p:grpSp>
      <p:sp>
        <p:nvSpPr>
          <p:cNvPr id="20482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Constructing </a:t>
            </a:r>
            <a:r>
              <a:rPr lang="el-GR" sz="4000" b="1">
                <a:solidFill>
                  <a:schemeClr val="tx1"/>
                </a:solidFill>
              </a:rPr>
              <a:t>φ</a:t>
            </a:r>
            <a:r>
              <a:rPr lang="en-US" sz="4000"/>
              <a:t> </a:t>
            </a:r>
          </a:p>
        </p:txBody>
      </p:sp>
      <p:grpSp>
        <p:nvGrpSpPr>
          <p:cNvPr id="204830" name="Group 30"/>
          <p:cNvGrpSpPr>
            <a:grpSpLocks/>
          </p:cNvGrpSpPr>
          <p:nvPr/>
        </p:nvGrpSpPr>
        <p:grpSpPr bwMode="auto">
          <a:xfrm>
            <a:off x="6400800" y="990600"/>
            <a:ext cx="2362200" cy="1524000"/>
            <a:chOff x="3792" y="2352"/>
            <a:chExt cx="1824" cy="1872"/>
          </a:xfrm>
        </p:grpSpPr>
        <p:sp>
          <p:nvSpPr>
            <p:cNvPr id="204831" name="Freeform 31"/>
            <p:cNvSpPr>
              <a:spLocks/>
            </p:cNvSpPr>
            <p:nvPr/>
          </p:nvSpPr>
          <p:spPr bwMode="auto">
            <a:xfrm>
              <a:off x="3792" y="2352"/>
              <a:ext cx="1824" cy="1872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2" name="Rectangle 32"/>
            <p:cNvSpPr>
              <a:spLocks noChangeArrowheads="1"/>
            </p:cNvSpPr>
            <p:nvPr/>
          </p:nvSpPr>
          <p:spPr bwMode="auto">
            <a:xfrm>
              <a:off x="4464" y="3024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33" name="Text Box 33"/>
          <p:cNvSpPr txBox="1">
            <a:spLocks noChangeArrowheads="1"/>
          </p:cNvSpPr>
          <p:nvPr/>
        </p:nvSpPr>
        <p:spPr bwMode="auto">
          <a:xfrm>
            <a:off x="1443038" y="2519363"/>
            <a:ext cx="78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robot</a:t>
            </a:r>
          </a:p>
        </p:txBody>
      </p:sp>
      <p:pic>
        <p:nvPicPr>
          <p:cNvPr id="204834" name="Picture 34" descr="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609600"/>
            <a:ext cx="1225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5" name="Oval 35"/>
          <p:cNvSpPr>
            <a:spLocks noChangeArrowheads="1"/>
          </p:cNvSpPr>
          <p:nvPr/>
        </p:nvSpPr>
        <p:spPr bwMode="auto">
          <a:xfrm>
            <a:off x="1981200" y="1371600"/>
            <a:ext cx="1143000" cy="914400"/>
          </a:xfrm>
          <a:prstGeom prst="ellipse">
            <a:avLst/>
          </a:prstGeom>
          <a:solidFill>
            <a:srgbClr val="9900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Actions</a:t>
            </a:r>
          </a:p>
        </p:txBody>
      </p:sp>
      <p:sp>
        <p:nvSpPr>
          <p:cNvPr id="204836" name="AutoShape 36"/>
          <p:cNvSpPr>
            <a:spLocks noChangeArrowheads="1"/>
          </p:cNvSpPr>
          <p:nvPr/>
        </p:nvSpPr>
        <p:spPr bwMode="auto">
          <a:xfrm>
            <a:off x="304800" y="685800"/>
            <a:ext cx="1752600" cy="1447800"/>
          </a:xfrm>
          <a:prstGeom prst="irregularSeal1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Sensor </a:t>
            </a:r>
          </a:p>
          <a:p>
            <a:pPr algn="ctr" rtl="1"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inputs</a:t>
            </a:r>
          </a:p>
        </p:txBody>
      </p:sp>
      <p:sp>
        <p:nvSpPr>
          <p:cNvPr id="204837" name="AutoShape 37"/>
          <p:cNvSpPr>
            <a:spLocks noChangeArrowheads="1"/>
          </p:cNvSpPr>
          <p:nvPr/>
        </p:nvSpPr>
        <p:spPr bwMode="auto">
          <a:xfrm rot="10800000">
            <a:off x="5257800" y="1404938"/>
            <a:ext cx="1143000" cy="1566862"/>
          </a:xfrm>
          <a:custGeom>
            <a:avLst/>
            <a:gdLst>
              <a:gd name="G0" fmla="+- 15890 0 0"/>
              <a:gd name="G1" fmla="+- 19912 0 0"/>
              <a:gd name="G2" fmla="+- 7200 0 0"/>
              <a:gd name="G3" fmla="*/ 15890 1 2"/>
              <a:gd name="G4" fmla="+- G3 10800 0"/>
              <a:gd name="G5" fmla="+- 21600 15890 19912"/>
              <a:gd name="G6" fmla="+- 19912 7200 0"/>
              <a:gd name="G7" fmla="*/ G6 1 2"/>
              <a:gd name="G8" fmla="*/ 1991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912 1 2"/>
              <a:gd name="G15" fmla="+- G5 0 G4"/>
              <a:gd name="G16" fmla="+- G0 0 G4"/>
              <a:gd name="G17" fmla="*/ G2 G15 G16"/>
              <a:gd name="T0" fmla="*/ 18745 w 21600"/>
              <a:gd name="T1" fmla="*/ 0 h 21600"/>
              <a:gd name="T2" fmla="*/ 15890 w 21600"/>
              <a:gd name="T3" fmla="*/ 7200 h 21600"/>
              <a:gd name="T4" fmla="*/ 0 w 21600"/>
              <a:gd name="T5" fmla="*/ 20334 h 21600"/>
              <a:gd name="T6" fmla="*/ 9956 w 21600"/>
              <a:gd name="T7" fmla="*/ 21600 h 21600"/>
              <a:gd name="T8" fmla="*/ 19912 w 21600"/>
              <a:gd name="T9" fmla="*/ 14705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45" y="0"/>
                </a:moveTo>
                <a:lnTo>
                  <a:pt x="15890" y="7200"/>
                </a:lnTo>
                <a:lnTo>
                  <a:pt x="17578" y="7200"/>
                </a:lnTo>
                <a:lnTo>
                  <a:pt x="17578" y="19068"/>
                </a:lnTo>
                <a:lnTo>
                  <a:pt x="0" y="19068"/>
                </a:lnTo>
                <a:lnTo>
                  <a:pt x="0" y="21600"/>
                </a:lnTo>
                <a:lnTo>
                  <a:pt x="19912" y="21600"/>
                </a:lnTo>
                <a:lnTo>
                  <a:pt x="19912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8" name="AutoShape 38"/>
          <p:cNvSpPr>
            <a:spLocks noChangeArrowheads="1"/>
          </p:cNvSpPr>
          <p:nvPr/>
        </p:nvSpPr>
        <p:spPr bwMode="auto">
          <a:xfrm rot="10800000" flipH="1">
            <a:off x="3000375" y="1404938"/>
            <a:ext cx="1066800" cy="1566862"/>
          </a:xfrm>
          <a:custGeom>
            <a:avLst/>
            <a:gdLst>
              <a:gd name="G0" fmla="+- 15878 0 0"/>
              <a:gd name="G1" fmla="+- 19912 0 0"/>
              <a:gd name="G2" fmla="+- 7200 0 0"/>
              <a:gd name="G3" fmla="*/ 15878 1 2"/>
              <a:gd name="G4" fmla="+- G3 10800 0"/>
              <a:gd name="G5" fmla="+- 21600 15878 19912"/>
              <a:gd name="G6" fmla="+- 19912 7200 0"/>
              <a:gd name="G7" fmla="*/ G6 1 2"/>
              <a:gd name="G8" fmla="*/ 1991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912 1 2"/>
              <a:gd name="G15" fmla="+- G5 0 G4"/>
              <a:gd name="G16" fmla="+- G0 0 G4"/>
              <a:gd name="G17" fmla="*/ G2 G15 G16"/>
              <a:gd name="T0" fmla="*/ 18739 w 21600"/>
              <a:gd name="T1" fmla="*/ 0 h 21600"/>
              <a:gd name="T2" fmla="*/ 15878 w 21600"/>
              <a:gd name="T3" fmla="*/ 7200 h 21600"/>
              <a:gd name="T4" fmla="*/ 0 w 21600"/>
              <a:gd name="T5" fmla="*/ 20328 h 21600"/>
              <a:gd name="T6" fmla="*/ 9956 w 21600"/>
              <a:gd name="T7" fmla="*/ 21600 h 21600"/>
              <a:gd name="T8" fmla="*/ 19912 w 21600"/>
              <a:gd name="T9" fmla="*/ 14705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39" y="0"/>
                </a:moveTo>
                <a:lnTo>
                  <a:pt x="15878" y="7200"/>
                </a:lnTo>
                <a:lnTo>
                  <a:pt x="17566" y="7200"/>
                </a:lnTo>
                <a:lnTo>
                  <a:pt x="17566" y="19055"/>
                </a:lnTo>
                <a:lnTo>
                  <a:pt x="0" y="19055"/>
                </a:lnTo>
                <a:lnTo>
                  <a:pt x="0" y="21600"/>
                </a:lnTo>
                <a:lnTo>
                  <a:pt x="19912" y="21600"/>
                </a:lnTo>
                <a:lnTo>
                  <a:pt x="19912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9" name="Text Box 39"/>
          <p:cNvSpPr txBox="1">
            <a:spLocks noChangeArrowheads="1"/>
          </p:cNvSpPr>
          <p:nvPr/>
        </p:nvSpPr>
        <p:spPr bwMode="auto">
          <a:xfrm>
            <a:off x="3965575" y="1179513"/>
            <a:ext cx="1366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6699"/>
                </a:solidFill>
                <a:latin typeface="Palatino Linotype" pitchFamily="18" charset="0"/>
              </a:rPr>
              <a:t>Discrete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6699"/>
                </a:solidFill>
                <a:latin typeface="Palatino Linotype" pitchFamily="18" charset="0"/>
              </a:rPr>
              <a:t>Abstraction</a:t>
            </a:r>
          </a:p>
        </p:txBody>
      </p:sp>
      <p:sp>
        <p:nvSpPr>
          <p:cNvPr id="204840" name="Text Box 40"/>
          <p:cNvSpPr txBox="1">
            <a:spLocks noChangeArrowheads="1"/>
          </p:cNvSpPr>
          <p:nvPr/>
        </p:nvSpPr>
        <p:spPr bwMode="auto">
          <a:xfrm>
            <a:off x="304800" y="3357563"/>
            <a:ext cx="8636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Sensor (Input) propositions: 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	</a:t>
            </a:r>
            <a:r>
              <a:rPr lang="en-US" sz="2400" i="1">
                <a:latin typeface="Palatino Linotype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Palatino Linotype" pitchFamily="18" charset="0"/>
              </a:rPr>
              <a:t> = {SenseNemo, </a:t>
            </a:r>
            <a:r>
              <a:rPr lang="en-US" sz="2400">
                <a:solidFill>
                  <a:srgbClr val="777777"/>
                </a:solidFill>
                <a:latin typeface="Palatino Linotype" pitchFamily="18" charset="0"/>
              </a:rPr>
              <a:t>SenseFire, HearBaby,…</a:t>
            </a:r>
            <a:r>
              <a:rPr lang="en-US" sz="2400">
                <a:latin typeface="Palatino Linotype" pitchFamily="18" charset="0"/>
              </a:rPr>
              <a:t> }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	   = </a:t>
            </a:r>
            <a:r>
              <a:rPr lang="en-US" sz="2400">
                <a:solidFill>
                  <a:schemeClr val="accent2"/>
                </a:solidFill>
                <a:latin typeface="Palatino Linotype" pitchFamily="18" charset="0"/>
              </a:rPr>
              <a:t>{s</a:t>
            </a:r>
            <a:r>
              <a:rPr lang="en-US" sz="2400" baseline="-25000">
                <a:solidFill>
                  <a:schemeClr val="accent2"/>
                </a:solidFill>
                <a:latin typeface="Palatino Linotype" pitchFamily="18" charset="0"/>
              </a:rPr>
              <a:t>Nemo</a:t>
            </a:r>
            <a:r>
              <a:rPr lang="en-US" sz="2400">
                <a:solidFill>
                  <a:schemeClr val="accent2"/>
                </a:solidFill>
                <a:latin typeface="Palatino Linotype" pitchFamily="18" charset="0"/>
              </a:rPr>
              <a:t>}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chemeClr val="accent2"/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Robot (Output) propositions: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	</a:t>
            </a:r>
            <a:r>
              <a:rPr lang="en-US" sz="2400" i="1">
                <a:latin typeface="Palatino Linotype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Palatino Linotype" pitchFamily="18" charset="0"/>
              </a:rPr>
              <a:t> = {Room1, Room2,…,Room12, Beep, </a:t>
            </a:r>
            <a:r>
              <a:rPr lang="en-US" sz="2400">
                <a:solidFill>
                  <a:srgbClr val="777777"/>
                </a:solidFill>
                <a:latin typeface="Palatino Linotype" pitchFamily="18" charset="0"/>
              </a:rPr>
              <a:t>RecordVideo,…</a:t>
            </a:r>
            <a:r>
              <a:rPr lang="en-US" sz="2400">
                <a:latin typeface="Palatino Linotype" pitchFamily="18" charset="0"/>
              </a:rPr>
              <a:t> }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	   = </a:t>
            </a:r>
            <a:r>
              <a:rPr lang="en-US" sz="2400">
                <a:solidFill>
                  <a:schemeClr val="accent2"/>
                </a:solidFill>
                <a:latin typeface="Palatino Linotype" pitchFamily="18" charset="0"/>
              </a:rPr>
              <a:t>{r</a:t>
            </a:r>
            <a:r>
              <a:rPr lang="en-US" sz="1800" baseline="-25000">
                <a:solidFill>
                  <a:schemeClr val="accent2"/>
                </a:solidFill>
                <a:latin typeface="Palatino Linotype" pitchFamily="18" charset="0"/>
              </a:rPr>
              <a:t>1</a:t>
            </a:r>
            <a:r>
              <a:rPr lang="en-US" sz="2400">
                <a:solidFill>
                  <a:schemeClr val="accent2"/>
                </a:solidFill>
                <a:latin typeface="Palatino Linotype" pitchFamily="18" charset="0"/>
              </a:rPr>
              <a:t>, r</a:t>
            </a:r>
            <a:r>
              <a:rPr lang="en-US" sz="1800" baseline="-25000">
                <a:solidFill>
                  <a:schemeClr val="accent2"/>
                </a:solidFill>
                <a:latin typeface="Palatino Linotype" pitchFamily="18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Palatino Linotype" pitchFamily="18" charset="0"/>
              </a:rPr>
              <a:t>,…, r</a:t>
            </a:r>
            <a:r>
              <a:rPr lang="en-US" sz="1800" baseline="-25000">
                <a:solidFill>
                  <a:schemeClr val="accent2"/>
                </a:solidFill>
                <a:latin typeface="Palatino Linotype" pitchFamily="18" charset="0"/>
              </a:rPr>
              <a:t>12</a:t>
            </a:r>
            <a:r>
              <a:rPr lang="en-US" sz="2400">
                <a:solidFill>
                  <a:schemeClr val="accent2"/>
                </a:solidFill>
                <a:latin typeface="Palatino Linotype" pitchFamily="18" charset="0"/>
              </a:rPr>
              <a:t>,Beep }</a:t>
            </a:r>
          </a:p>
        </p:txBody>
      </p:sp>
      <p:sp>
        <p:nvSpPr>
          <p:cNvPr id="204841" name="Text Box 41"/>
          <p:cNvSpPr txBox="1">
            <a:spLocks noChangeArrowheads="1"/>
          </p:cNvSpPr>
          <p:nvPr/>
        </p:nvSpPr>
        <p:spPr bwMode="auto">
          <a:xfrm>
            <a:off x="6477000" y="2519363"/>
            <a:ext cx="228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Known workspace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6248400" y="2057400"/>
            <a:ext cx="1676400" cy="2743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241675" y="2057400"/>
            <a:ext cx="1981200" cy="27432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LTL fragment 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203325" y="178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endParaRPr lang="en-US" sz="1800">
              <a:latin typeface="Palatino Linotype" pitchFamily="18" charset="0"/>
            </a:endParaRP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138488" y="3200400"/>
            <a:ext cx="2160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Assumptions about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environment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967413" y="3200400"/>
            <a:ext cx="21097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Desired 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robot behavior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04800" y="5022850"/>
            <a:ext cx="8610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5000"/>
              </a:lnSpc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only if the </a:t>
            </a:r>
            <a:r>
              <a:rPr lang="en-US" sz="2400" b="1">
                <a:latin typeface="Palatino Linotype" pitchFamily="18" charset="0"/>
              </a:rPr>
              <a:t>assumptions</a:t>
            </a:r>
            <a:r>
              <a:rPr lang="en-US" sz="2400">
                <a:latin typeface="Palatino Linotype" pitchFamily="18" charset="0"/>
              </a:rPr>
              <a:t> are met  the desired behavior is </a:t>
            </a:r>
            <a:r>
              <a:rPr lang="en-US" sz="2400" b="1">
                <a:latin typeface="Palatino Linotype" pitchFamily="18" charset="0"/>
              </a:rPr>
              <a:t>guaranteed</a:t>
            </a:r>
            <a:r>
              <a:rPr lang="en-US" sz="2400">
                <a:latin typeface="Palatino Linotype" pitchFamily="18" charset="0"/>
              </a:rPr>
              <a:t>. </a:t>
            </a:r>
          </a:p>
        </p:txBody>
      </p:sp>
      <p:pic>
        <p:nvPicPr>
          <p:cNvPr id="17716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533400" y="1376363"/>
            <a:ext cx="544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We consider LTL formulas of the form: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7696200" y="2209800"/>
            <a:ext cx="3810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85725" y="3886200"/>
          <a:ext cx="906780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3" imgW="4609800" imgH="1473120" progId="Equation.3">
                  <p:embed/>
                </p:oleObj>
              </mc:Choice>
              <mc:Fallback>
                <p:oleObj name="Equation" r:id="rId3" imgW="4609800" imgH="14731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3886200"/>
                        <a:ext cx="9067800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7" name="Group 21"/>
          <p:cNvGrpSpPr>
            <a:grpSpLocks/>
          </p:cNvGrpSpPr>
          <p:nvPr/>
        </p:nvGrpSpPr>
        <p:grpSpPr bwMode="auto">
          <a:xfrm>
            <a:off x="609600" y="3886200"/>
            <a:ext cx="8496300" cy="2819400"/>
            <a:chOff x="336" y="2448"/>
            <a:chExt cx="5328" cy="1776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336" y="2448"/>
              <a:ext cx="5328" cy="336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latin typeface="Palatino Linotype" pitchFamily="18" charset="0"/>
                </a:rPr>
                <a:t>Initial Conditions</a:t>
              </a: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36" y="2784"/>
              <a:ext cx="5328" cy="1152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rtl="1">
                <a:spcBef>
                  <a:spcPct val="0"/>
                </a:spcBef>
              </a:pPr>
              <a:r>
                <a:rPr lang="en-US" sz="1800" b="1">
                  <a:latin typeface="Palatino Linotype" pitchFamily="18" charset="0"/>
                </a:rPr>
                <a:t>Transitions</a:t>
              </a: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336" y="3936"/>
              <a:ext cx="5328" cy="288"/>
            </a:xfrm>
            <a:prstGeom prst="rect">
              <a:avLst/>
            </a:prstGeom>
            <a:solidFill>
              <a:srgbClr val="CC0000">
                <a:alpha val="2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latin typeface="Palatino Linotype" pitchFamily="18" charset="0"/>
                </a:rPr>
                <a:t>Goals</a:t>
              </a:r>
            </a:p>
          </p:txBody>
        </p:sp>
      </p:grp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8534400" cy="1930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u="sng">
                <a:latin typeface="Palatino Linotype" pitchFamily="18" charset="0"/>
              </a:rPr>
              <a:t>Task</a:t>
            </a:r>
            <a:r>
              <a:rPr lang="en-US" sz="2000">
                <a:latin typeface="Palatino Linotype" pitchFamily="18" charset="0"/>
              </a:rPr>
              <a:t>: “Nemo may be sitting in one of rooms 1, 3, 5 and 8. Starting in corridor 12, look for him in these rooms. If at some point you see him, stop and beep” </a:t>
            </a:r>
          </a:p>
          <a:p>
            <a:pPr>
              <a:spcBef>
                <a:spcPct val="0"/>
              </a:spcBef>
            </a:pPr>
            <a:endParaRPr lang="en-US" sz="2000">
              <a:latin typeface="Palatino Linotype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Sensor (Input) propositions: </a:t>
            </a:r>
            <a:r>
              <a:rPr lang="en-US" sz="2000" i="1">
                <a:latin typeface="Palatino Linotype" pitchFamily="18" charset="0"/>
              </a:rPr>
              <a:t>X</a:t>
            </a:r>
            <a:r>
              <a:rPr lang="en-US" sz="2000">
                <a:latin typeface="Palatino Linotype" pitchFamily="18" charset="0"/>
              </a:rPr>
              <a:t> = {s</a:t>
            </a:r>
            <a:r>
              <a:rPr lang="en-US" sz="2000" baseline="-25000">
                <a:latin typeface="Palatino Linotype" pitchFamily="18" charset="0"/>
              </a:rPr>
              <a:t>Nemo</a:t>
            </a:r>
            <a:r>
              <a:rPr lang="en-US" sz="2000">
                <a:latin typeface="Palatino Linotype" pitchFamily="18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Robot (Output) propositions: </a:t>
            </a:r>
            <a:r>
              <a:rPr lang="en-US" sz="2000" i="1">
                <a:latin typeface="Palatino Linotype" pitchFamily="18" charset="0"/>
              </a:rPr>
              <a:t>Y</a:t>
            </a:r>
            <a:r>
              <a:rPr lang="en-US" sz="2000">
                <a:latin typeface="Palatino Linotype" pitchFamily="18" charset="0"/>
              </a:rPr>
              <a:t> = {r</a:t>
            </a:r>
            <a:r>
              <a:rPr lang="en-US" sz="2000" baseline="-25000">
                <a:latin typeface="Palatino Linotype" pitchFamily="18" charset="0"/>
              </a:rPr>
              <a:t>1</a:t>
            </a:r>
            <a:r>
              <a:rPr lang="en-US" sz="2000">
                <a:latin typeface="Palatino Linotype" pitchFamily="18" charset="0"/>
              </a:rPr>
              <a:t>, r</a:t>
            </a:r>
            <a:r>
              <a:rPr lang="en-US" sz="2000" baseline="-25000">
                <a:latin typeface="Palatino Linotype" pitchFamily="18" charset="0"/>
              </a:rPr>
              <a:t>2</a:t>
            </a:r>
            <a:r>
              <a:rPr lang="en-US" sz="2000">
                <a:latin typeface="Palatino Linotype" pitchFamily="18" charset="0"/>
              </a:rPr>
              <a:t>,…, r</a:t>
            </a:r>
            <a:r>
              <a:rPr lang="en-US" sz="2000" baseline="-25000">
                <a:latin typeface="Palatino Linotype" pitchFamily="18" charset="0"/>
              </a:rPr>
              <a:t>12</a:t>
            </a:r>
            <a:r>
              <a:rPr lang="en-US" sz="2000">
                <a:latin typeface="Palatino Linotype" pitchFamily="18" charset="0"/>
              </a:rPr>
              <a:t>,Beep}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660525" y="3465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endParaRPr lang="en-US" sz="1800">
              <a:latin typeface="Palatino Linotype" pitchFamily="18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520825" y="3473450"/>
            <a:ext cx="2924175" cy="366713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Environment Assumptions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303963" y="3508375"/>
            <a:ext cx="1925637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Palatino Linotype" pitchFamily="18" charset="0"/>
              </a:rPr>
              <a:t>Desired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this structure?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8534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3200" dirty="0">
                <a:latin typeface="Palatino Linotype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Palatino Linotype" pitchFamily="18" charset="0"/>
              </a:rPr>
              <a:t>Can be synthesized</a:t>
            </a:r>
            <a:r>
              <a:rPr lang="en-US" sz="3200" dirty="0">
                <a:latin typeface="Palatino Linotype" pitchFamily="18" charset="0"/>
              </a:rPr>
              <a:t> into an automaton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3200" dirty="0">
              <a:latin typeface="Palatino Linotype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3200" dirty="0">
                <a:latin typeface="Palatino Linotype" pitchFamily="18" charset="0"/>
              </a:rPr>
              <a:t> No significant loss of </a:t>
            </a:r>
            <a:r>
              <a:rPr lang="en-US" sz="3200" dirty="0">
                <a:solidFill>
                  <a:srgbClr val="0000FF"/>
                </a:solidFill>
                <a:latin typeface="Palatino Linotype" pitchFamily="18" charset="0"/>
              </a:rPr>
              <a:t>expressivity</a:t>
            </a:r>
            <a:r>
              <a:rPr lang="en-US" sz="3200" dirty="0">
                <a:latin typeface="Palatino Linotype" pitchFamily="18" charset="0"/>
              </a:rPr>
              <a:t> with respect to the full LTL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>
              <a:solidFill>
                <a:srgbClr val="FF3300"/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3200" dirty="0">
                <a:latin typeface="Palatino Linotype" pitchFamily="18" charset="0"/>
              </a:rPr>
              <a:t> Clear </a:t>
            </a:r>
            <a:r>
              <a:rPr lang="en-US" sz="3200" dirty="0">
                <a:solidFill>
                  <a:srgbClr val="0000FF"/>
                </a:solidFill>
                <a:latin typeface="Palatino Linotype" pitchFamily="18" charset="0"/>
              </a:rPr>
              <a:t>distinction</a:t>
            </a:r>
            <a:r>
              <a:rPr lang="en-US" sz="3200" dirty="0">
                <a:latin typeface="Palatino Linotype" pitchFamily="18" charset="0"/>
              </a:rPr>
              <a:t> between assumptions and desired behavior</a:t>
            </a:r>
          </a:p>
          <a:p>
            <a:pPr>
              <a:spcBef>
                <a:spcPct val="0"/>
              </a:spcBef>
            </a:pP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60525" y="3465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endParaRPr lang="en-US" sz="180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Automaton and controller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synthesis algorithm due to Piterman, Pnueli and Sa’ar (VMCAI 2006)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CC00"/>
                </a:solidFill>
              </a:rPr>
              <a:t>polynomial</a:t>
            </a:r>
            <a:r>
              <a:rPr lang="en-US" sz="2800"/>
              <a:t> O(n</a:t>
            </a:r>
            <a:r>
              <a:rPr lang="en-US" sz="2800" baseline="30000"/>
              <a:t>3</a:t>
            </a:r>
            <a:r>
              <a:rPr lang="en-US" sz="2800"/>
              <a:t>) in the number of states (as opposed to </a:t>
            </a:r>
            <a:r>
              <a:rPr lang="en-US" sz="2800">
                <a:solidFill>
                  <a:srgbClr val="FF9933"/>
                </a:solidFill>
              </a:rPr>
              <a:t>double exponential</a:t>
            </a:r>
            <a:r>
              <a:rPr lang="en-US" sz="2800"/>
              <a:t> in the length of the formula)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solves a </a:t>
            </a:r>
            <a:r>
              <a:rPr lang="en-US" sz="2800">
                <a:solidFill>
                  <a:srgbClr val="0000FF"/>
                </a:solidFill>
              </a:rPr>
              <a:t>game</a:t>
            </a:r>
            <a:r>
              <a:rPr lang="en-US" sz="2800"/>
              <a:t> between the environment and the robot. If the robot wins, no matter what the environment does, an automaton is extracted.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hybrid controller activates the atomic controllers and binary actions </a:t>
            </a:r>
            <a:r>
              <a:rPr lang="en-US" sz="2800">
                <a:solidFill>
                  <a:srgbClr val="008000"/>
                </a:solidFill>
              </a:rPr>
              <a:t>based on the sensor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39" name="Picture 147" descr="nem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6172200"/>
            <a:ext cx="68580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5344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u="sng">
                <a:latin typeface="Palatino Linotype" pitchFamily="18" charset="0"/>
              </a:rPr>
              <a:t>Task</a:t>
            </a:r>
            <a:r>
              <a:rPr lang="en-US" sz="1800">
                <a:latin typeface="Palatino Linotype" pitchFamily="18" charset="0"/>
              </a:rPr>
              <a:t>: “Nemo may be sitting in one of rooms 1, 3, 5 and 8. Starting in corridor 12, look for him in these rooms. If at some point you see him, stop and beep” </a:t>
            </a:r>
          </a:p>
        </p:txBody>
      </p:sp>
      <p:grpSp>
        <p:nvGrpSpPr>
          <p:cNvPr id="33879" name="Group 87"/>
          <p:cNvGrpSpPr>
            <a:grpSpLocks/>
          </p:cNvGrpSpPr>
          <p:nvPr/>
        </p:nvGrpSpPr>
        <p:grpSpPr bwMode="auto">
          <a:xfrm>
            <a:off x="5257800" y="4038600"/>
            <a:ext cx="3657600" cy="2667000"/>
            <a:chOff x="3312" y="2544"/>
            <a:chExt cx="2304" cy="1680"/>
          </a:xfrm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3866" y="3568"/>
              <a:ext cx="297" cy="84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H="1" flipV="1">
              <a:off x="3792" y="3153"/>
              <a:ext cx="74" cy="402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3801" y="2911"/>
              <a:ext cx="116" cy="242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 flipV="1">
              <a:off x="3861" y="3457"/>
              <a:ext cx="297" cy="84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>
              <a:off x="3759" y="3148"/>
              <a:ext cx="446" cy="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>
              <a:off x="4326" y="2932"/>
              <a:ext cx="520" cy="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4874" y="2922"/>
              <a:ext cx="166" cy="102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5008" y="3064"/>
              <a:ext cx="0" cy="336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4892" y="3452"/>
              <a:ext cx="112" cy="218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4191" y="3667"/>
              <a:ext cx="594" cy="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4709" y="3440"/>
              <a:ext cx="183" cy="236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4707" y="2943"/>
              <a:ext cx="125" cy="201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3636" y="378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4426" y="379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4480" y="264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33818" name="Text Box 26"/>
            <p:cNvSpPr txBox="1">
              <a:spLocks noChangeArrowheads="1"/>
            </p:cNvSpPr>
            <p:nvPr/>
          </p:nvSpPr>
          <p:spPr bwMode="auto">
            <a:xfrm>
              <a:off x="5177" y="264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33819" name="Text Box 27"/>
            <p:cNvSpPr txBox="1">
              <a:spLocks noChangeArrowheads="1"/>
            </p:cNvSpPr>
            <p:nvPr/>
          </p:nvSpPr>
          <p:spPr bwMode="auto">
            <a:xfrm>
              <a:off x="5177" y="313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177" y="37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3860" y="3227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12</a:t>
              </a:r>
            </a:p>
          </p:txBody>
        </p:sp>
        <p:sp>
          <p:nvSpPr>
            <p:cNvPr id="33822" name="Text Box 30"/>
            <p:cNvSpPr txBox="1">
              <a:spLocks noChangeArrowheads="1"/>
            </p:cNvSpPr>
            <p:nvPr/>
          </p:nvSpPr>
          <p:spPr bwMode="auto">
            <a:xfrm>
              <a:off x="4724" y="3179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10</a:t>
              </a: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4280" y="293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4331" y="3458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11</a:t>
              </a:r>
            </a:p>
          </p:txBody>
        </p:sp>
        <p:grpSp>
          <p:nvGrpSpPr>
            <p:cNvPr id="33825" name="Group 33"/>
            <p:cNvGrpSpPr>
              <a:grpSpLocks/>
            </p:cNvGrpSpPr>
            <p:nvPr/>
          </p:nvGrpSpPr>
          <p:grpSpPr bwMode="auto">
            <a:xfrm>
              <a:off x="3312" y="2544"/>
              <a:ext cx="2304" cy="1680"/>
              <a:chOff x="3792" y="2352"/>
              <a:chExt cx="1824" cy="1872"/>
            </a:xfrm>
          </p:grpSpPr>
          <p:sp>
            <p:nvSpPr>
              <p:cNvPr id="33826" name="Freeform 34"/>
              <p:cNvSpPr>
                <a:spLocks/>
              </p:cNvSpPr>
              <p:nvPr/>
            </p:nvSpPr>
            <p:spPr bwMode="auto">
              <a:xfrm>
                <a:off x="3792" y="2352"/>
                <a:ext cx="1824" cy="1872"/>
              </a:xfrm>
              <a:custGeom>
                <a:avLst/>
                <a:gdLst>
                  <a:gd name="T0" fmla="*/ 0 w 1824"/>
                  <a:gd name="T1" fmla="*/ 0 h 1872"/>
                  <a:gd name="T2" fmla="*/ 480 w 1824"/>
                  <a:gd name="T3" fmla="*/ 0 h 1872"/>
                  <a:gd name="T4" fmla="*/ 480 w 1824"/>
                  <a:gd name="T5" fmla="*/ 432 h 1872"/>
                  <a:gd name="T6" fmla="*/ 816 w 1824"/>
                  <a:gd name="T7" fmla="*/ 432 h 1872"/>
                  <a:gd name="T8" fmla="*/ 816 w 1824"/>
                  <a:gd name="T9" fmla="*/ 0 h 1872"/>
                  <a:gd name="T10" fmla="*/ 1200 w 1824"/>
                  <a:gd name="T11" fmla="*/ 0 h 1872"/>
                  <a:gd name="T12" fmla="*/ 1200 w 1824"/>
                  <a:gd name="T13" fmla="*/ 432 h 1872"/>
                  <a:gd name="T14" fmla="*/ 1248 w 1824"/>
                  <a:gd name="T15" fmla="*/ 432 h 1872"/>
                  <a:gd name="T16" fmla="*/ 1248 w 1824"/>
                  <a:gd name="T17" fmla="*/ 0 h 1872"/>
                  <a:gd name="T18" fmla="*/ 1824 w 1824"/>
                  <a:gd name="T19" fmla="*/ 0 h 1872"/>
                  <a:gd name="T20" fmla="*/ 1824 w 1824"/>
                  <a:gd name="T21" fmla="*/ 528 h 1872"/>
                  <a:gd name="T22" fmla="*/ 1344 w 1824"/>
                  <a:gd name="T23" fmla="*/ 528 h 1872"/>
                  <a:gd name="T24" fmla="*/ 1344 w 1824"/>
                  <a:gd name="T25" fmla="*/ 576 h 1872"/>
                  <a:gd name="T26" fmla="*/ 1824 w 1824"/>
                  <a:gd name="T27" fmla="*/ 576 h 1872"/>
                  <a:gd name="T28" fmla="*/ 1824 w 1824"/>
                  <a:gd name="T29" fmla="*/ 960 h 1872"/>
                  <a:gd name="T30" fmla="*/ 1344 w 1824"/>
                  <a:gd name="T31" fmla="*/ 960 h 1872"/>
                  <a:gd name="T32" fmla="*/ 1344 w 1824"/>
                  <a:gd name="T33" fmla="*/ 1008 h 1872"/>
                  <a:gd name="T34" fmla="*/ 1824 w 1824"/>
                  <a:gd name="T35" fmla="*/ 1008 h 1872"/>
                  <a:gd name="T36" fmla="*/ 1824 w 1824"/>
                  <a:gd name="T37" fmla="*/ 1872 h 1872"/>
                  <a:gd name="T38" fmla="*/ 1248 w 1824"/>
                  <a:gd name="T39" fmla="*/ 1872 h 1872"/>
                  <a:gd name="T40" fmla="*/ 1248 w 1824"/>
                  <a:gd name="T41" fmla="*/ 1248 h 1872"/>
                  <a:gd name="T42" fmla="*/ 1152 w 1824"/>
                  <a:gd name="T43" fmla="*/ 1248 h 1872"/>
                  <a:gd name="T44" fmla="*/ 1152 w 1824"/>
                  <a:gd name="T45" fmla="*/ 1872 h 1872"/>
                  <a:gd name="T46" fmla="*/ 720 w 1824"/>
                  <a:gd name="T47" fmla="*/ 1872 h 1872"/>
                  <a:gd name="T48" fmla="*/ 720 w 1824"/>
                  <a:gd name="T49" fmla="*/ 1248 h 1872"/>
                  <a:gd name="T50" fmla="*/ 672 w 1824"/>
                  <a:gd name="T51" fmla="*/ 1248 h 1872"/>
                  <a:gd name="T52" fmla="*/ 672 w 1824"/>
                  <a:gd name="T53" fmla="*/ 1872 h 1872"/>
                  <a:gd name="T54" fmla="*/ 0 w 1824"/>
                  <a:gd name="T55" fmla="*/ 1872 h 1872"/>
                  <a:gd name="T56" fmla="*/ 0 w 1824"/>
                  <a:gd name="T57" fmla="*/ 1152 h 1872"/>
                  <a:gd name="T58" fmla="*/ 432 w 1824"/>
                  <a:gd name="T59" fmla="*/ 1152 h 1872"/>
                  <a:gd name="T60" fmla="*/ 432 w 1824"/>
                  <a:gd name="T61" fmla="*/ 1104 h 1872"/>
                  <a:gd name="T62" fmla="*/ 0 w 1824"/>
                  <a:gd name="T63" fmla="*/ 1104 h 1872"/>
                  <a:gd name="T64" fmla="*/ 0 w 1824"/>
                  <a:gd name="T65" fmla="*/ 720 h 1872"/>
                  <a:gd name="T66" fmla="*/ 384 w 1824"/>
                  <a:gd name="T67" fmla="*/ 720 h 1872"/>
                  <a:gd name="T68" fmla="*/ 384 w 1824"/>
                  <a:gd name="T69" fmla="*/ 672 h 1872"/>
                  <a:gd name="T70" fmla="*/ 0 w 1824"/>
                  <a:gd name="T71" fmla="*/ 672 h 1872"/>
                  <a:gd name="T72" fmla="*/ 0 w 1824"/>
                  <a:gd name="T73" fmla="*/ 0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1872">
                    <a:moveTo>
                      <a:pt x="0" y="0"/>
                    </a:moveTo>
                    <a:lnTo>
                      <a:pt x="480" y="0"/>
                    </a:lnTo>
                    <a:lnTo>
                      <a:pt x="480" y="432"/>
                    </a:lnTo>
                    <a:lnTo>
                      <a:pt x="816" y="432"/>
                    </a:lnTo>
                    <a:lnTo>
                      <a:pt x="816" y="0"/>
                    </a:lnTo>
                    <a:lnTo>
                      <a:pt x="1200" y="0"/>
                    </a:lnTo>
                    <a:lnTo>
                      <a:pt x="1200" y="432"/>
                    </a:lnTo>
                    <a:lnTo>
                      <a:pt x="1248" y="432"/>
                    </a:lnTo>
                    <a:lnTo>
                      <a:pt x="1248" y="0"/>
                    </a:lnTo>
                    <a:lnTo>
                      <a:pt x="1824" y="0"/>
                    </a:lnTo>
                    <a:lnTo>
                      <a:pt x="1824" y="528"/>
                    </a:lnTo>
                    <a:lnTo>
                      <a:pt x="1344" y="528"/>
                    </a:lnTo>
                    <a:lnTo>
                      <a:pt x="1344" y="576"/>
                    </a:lnTo>
                    <a:lnTo>
                      <a:pt x="1824" y="576"/>
                    </a:lnTo>
                    <a:lnTo>
                      <a:pt x="1824" y="960"/>
                    </a:lnTo>
                    <a:lnTo>
                      <a:pt x="1344" y="960"/>
                    </a:lnTo>
                    <a:lnTo>
                      <a:pt x="1344" y="1008"/>
                    </a:lnTo>
                    <a:lnTo>
                      <a:pt x="1824" y="1008"/>
                    </a:lnTo>
                    <a:lnTo>
                      <a:pt x="1824" y="1872"/>
                    </a:lnTo>
                    <a:lnTo>
                      <a:pt x="1248" y="1872"/>
                    </a:lnTo>
                    <a:lnTo>
                      <a:pt x="1248" y="1248"/>
                    </a:lnTo>
                    <a:lnTo>
                      <a:pt x="1152" y="1248"/>
                    </a:lnTo>
                    <a:lnTo>
                      <a:pt x="1152" y="1872"/>
                    </a:lnTo>
                    <a:lnTo>
                      <a:pt x="720" y="1872"/>
                    </a:lnTo>
                    <a:lnTo>
                      <a:pt x="720" y="1248"/>
                    </a:lnTo>
                    <a:lnTo>
                      <a:pt x="672" y="1248"/>
                    </a:lnTo>
                    <a:lnTo>
                      <a:pt x="672" y="1872"/>
                    </a:lnTo>
                    <a:lnTo>
                      <a:pt x="0" y="1872"/>
                    </a:lnTo>
                    <a:lnTo>
                      <a:pt x="0" y="1152"/>
                    </a:lnTo>
                    <a:lnTo>
                      <a:pt x="432" y="1152"/>
                    </a:lnTo>
                    <a:lnTo>
                      <a:pt x="432" y="1104"/>
                    </a:lnTo>
                    <a:lnTo>
                      <a:pt x="0" y="1104"/>
                    </a:lnTo>
                    <a:lnTo>
                      <a:pt x="0" y="720"/>
                    </a:lnTo>
                    <a:lnTo>
                      <a:pt x="384" y="720"/>
                    </a:lnTo>
                    <a:lnTo>
                      <a:pt x="384" y="672"/>
                    </a:lnTo>
                    <a:lnTo>
                      <a:pt x="0" y="6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7" name="Rectangle 35"/>
              <p:cNvSpPr>
                <a:spLocks noChangeArrowheads="1"/>
              </p:cNvSpPr>
              <p:nvPr/>
            </p:nvSpPr>
            <p:spPr bwMode="auto">
              <a:xfrm>
                <a:off x="4464" y="3024"/>
                <a:ext cx="432" cy="3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520" y="273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33878" name="Text Box 86"/>
            <p:cNvSpPr txBox="1">
              <a:spLocks noChangeArrowheads="1"/>
            </p:cNvSpPr>
            <p:nvPr/>
          </p:nvSpPr>
          <p:spPr bwMode="auto">
            <a:xfrm>
              <a:off x="3520" y="3266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</a:pPr>
              <a:r>
                <a:rPr lang="en-US" sz="1800">
                  <a:solidFill>
                    <a:srgbClr val="CC66FF"/>
                  </a:solidFill>
                  <a:latin typeface="Palatino Linotype" pitchFamily="18" charset="0"/>
                </a:rPr>
                <a:t>2</a:t>
              </a:r>
            </a:p>
          </p:txBody>
        </p:sp>
      </p:grpSp>
      <p:sp>
        <p:nvSpPr>
          <p:cNvPr id="33880" name="Oval 88"/>
          <p:cNvSpPr>
            <a:spLocks noChangeAspect="1" noChangeArrowheads="1"/>
          </p:cNvSpPr>
          <p:nvPr/>
        </p:nvSpPr>
        <p:spPr bwMode="auto">
          <a:xfrm>
            <a:off x="6056313" y="275113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12</a:t>
            </a:r>
          </a:p>
        </p:txBody>
      </p:sp>
      <p:sp>
        <p:nvSpPr>
          <p:cNvPr id="33881" name="Oval 89"/>
          <p:cNvSpPr>
            <a:spLocks noChangeAspect="1" noChangeArrowheads="1"/>
          </p:cNvSpPr>
          <p:nvPr/>
        </p:nvSpPr>
        <p:spPr bwMode="auto">
          <a:xfrm>
            <a:off x="4913313" y="282733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9</a:t>
            </a:r>
          </a:p>
        </p:txBody>
      </p:sp>
      <p:sp>
        <p:nvSpPr>
          <p:cNvPr id="33882" name="Oval 90"/>
          <p:cNvSpPr>
            <a:spLocks noChangeAspect="1" noChangeArrowheads="1"/>
          </p:cNvSpPr>
          <p:nvPr/>
        </p:nvSpPr>
        <p:spPr bwMode="auto">
          <a:xfrm>
            <a:off x="4217988" y="252253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8</a:t>
            </a:r>
          </a:p>
        </p:txBody>
      </p:sp>
      <p:sp>
        <p:nvSpPr>
          <p:cNvPr id="33883" name="Oval 91"/>
          <p:cNvSpPr>
            <a:spLocks noChangeAspect="1" noChangeArrowheads="1"/>
          </p:cNvSpPr>
          <p:nvPr/>
        </p:nvSpPr>
        <p:spPr bwMode="auto">
          <a:xfrm>
            <a:off x="457200" y="2200275"/>
            <a:ext cx="762000" cy="666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>
                <a:latin typeface="Palatino Linotype" pitchFamily="18" charset="0"/>
              </a:rPr>
              <a:t>Beep</a:t>
            </a:r>
            <a:r>
              <a:rPr lang="en-US" sz="2000">
                <a:latin typeface="Palatino Linotype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5</a:t>
            </a:r>
          </a:p>
        </p:txBody>
      </p:sp>
      <p:sp>
        <p:nvSpPr>
          <p:cNvPr id="33884" name="Oval 92"/>
          <p:cNvSpPr>
            <a:spLocks noChangeAspect="1" noChangeArrowheads="1"/>
          </p:cNvSpPr>
          <p:nvPr/>
        </p:nvSpPr>
        <p:spPr bwMode="auto">
          <a:xfrm>
            <a:off x="5294313" y="1771650"/>
            <a:ext cx="801687" cy="701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>
                <a:latin typeface="Palatino Linotype" pitchFamily="18" charset="0"/>
              </a:rPr>
              <a:t>Beep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8</a:t>
            </a:r>
          </a:p>
        </p:txBody>
      </p:sp>
      <p:sp>
        <p:nvSpPr>
          <p:cNvPr id="33885" name="Oval 93"/>
          <p:cNvSpPr>
            <a:spLocks noChangeAspect="1" noChangeArrowheads="1"/>
          </p:cNvSpPr>
          <p:nvPr/>
        </p:nvSpPr>
        <p:spPr bwMode="auto">
          <a:xfrm>
            <a:off x="3429000" y="2438400"/>
            <a:ext cx="466725" cy="407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9</a:t>
            </a:r>
          </a:p>
        </p:txBody>
      </p:sp>
      <p:sp>
        <p:nvSpPr>
          <p:cNvPr id="33886" name="Oval 94"/>
          <p:cNvSpPr>
            <a:spLocks noChangeAspect="1" noChangeArrowheads="1"/>
          </p:cNvSpPr>
          <p:nvPr/>
        </p:nvSpPr>
        <p:spPr bwMode="auto">
          <a:xfrm>
            <a:off x="2667000" y="2514600"/>
            <a:ext cx="466725" cy="407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10</a:t>
            </a:r>
          </a:p>
        </p:txBody>
      </p:sp>
      <p:sp>
        <p:nvSpPr>
          <p:cNvPr id="33887" name="Oval 95"/>
          <p:cNvSpPr>
            <a:spLocks noChangeAspect="1" noChangeArrowheads="1"/>
          </p:cNvSpPr>
          <p:nvPr/>
        </p:nvSpPr>
        <p:spPr bwMode="auto">
          <a:xfrm>
            <a:off x="1971675" y="276383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5</a:t>
            </a:r>
          </a:p>
        </p:txBody>
      </p:sp>
      <p:sp>
        <p:nvSpPr>
          <p:cNvPr id="33888" name="Oval 96"/>
          <p:cNvSpPr>
            <a:spLocks noChangeAspect="1" noChangeArrowheads="1"/>
          </p:cNvSpPr>
          <p:nvPr/>
        </p:nvSpPr>
        <p:spPr bwMode="auto">
          <a:xfrm>
            <a:off x="1895475" y="3336925"/>
            <a:ext cx="466725" cy="407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10</a:t>
            </a:r>
          </a:p>
        </p:txBody>
      </p:sp>
      <p:sp>
        <p:nvSpPr>
          <p:cNvPr id="33889" name="Oval 97"/>
          <p:cNvSpPr>
            <a:spLocks noChangeAspect="1" noChangeArrowheads="1"/>
          </p:cNvSpPr>
          <p:nvPr/>
        </p:nvSpPr>
        <p:spPr bwMode="auto">
          <a:xfrm>
            <a:off x="2047875" y="390683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11</a:t>
            </a:r>
          </a:p>
        </p:txBody>
      </p:sp>
      <p:sp>
        <p:nvSpPr>
          <p:cNvPr id="33890" name="Oval 98"/>
          <p:cNvSpPr>
            <a:spLocks noChangeAspect="1" noChangeArrowheads="1"/>
          </p:cNvSpPr>
          <p:nvPr/>
        </p:nvSpPr>
        <p:spPr bwMode="auto">
          <a:xfrm>
            <a:off x="914400" y="4495800"/>
            <a:ext cx="762000" cy="666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>
                <a:latin typeface="Palatino Linotype" pitchFamily="18" charset="0"/>
              </a:rPr>
              <a:t>Beep</a:t>
            </a:r>
            <a:r>
              <a:rPr lang="en-US" sz="2000">
                <a:latin typeface="Palatino Linotype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3</a:t>
            </a:r>
          </a:p>
        </p:txBody>
      </p:sp>
      <p:sp>
        <p:nvSpPr>
          <p:cNvPr id="33891" name="Oval 99"/>
          <p:cNvSpPr>
            <a:spLocks noChangeAspect="1" noChangeArrowheads="1"/>
          </p:cNvSpPr>
          <p:nvPr/>
        </p:nvSpPr>
        <p:spPr bwMode="auto">
          <a:xfrm>
            <a:off x="2590800" y="448468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3</a:t>
            </a:r>
          </a:p>
        </p:txBody>
      </p:sp>
      <p:sp>
        <p:nvSpPr>
          <p:cNvPr id="33892" name="Oval 100"/>
          <p:cNvSpPr>
            <a:spLocks noChangeAspect="1" noChangeArrowheads="1"/>
          </p:cNvSpPr>
          <p:nvPr/>
        </p:nvSpPr>
        <p:spPr bwMode="auto">
          <a:xfrm>
            <a:off x="3333750" y="448468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11</a:t>
            </a:r>
          </a:p>
        </p:txBody>
      </p:sp>
      <p:sp>
        <p:nvSpPr>
          <p:cNvPr id="33893" name="Oval 101"/>
          <p:cNvSpPr>
            <a:spLocks noChangeAspect="1" noChangeArrowheads="1"/>
          </p:cNvSpPr>
          <p:nvPr/>
        </p:nvSpPr>
        <p:spPr bwMode="auto">
          <a:xfrm>
            <a:off x="4095750" y="4395788"/>
            <a:ext cx="466725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12</a:t>
            </a:r>
          </a:p>
        </p:txBody>
      </p:sp>
      <p:sp>
        <p:nvSpPr>
          <p:cNvPr id="33894" name="Oval 102"/>
          <p:cNvSpPr>
            <a:spLocks noChangeAspect="1" noChangeArrowheads="1"/>
          </p:cNvSpPr>
          <p:nvPr/>
        </p:nvSpPr>
        <p:spPr bwMode="auto">
          <a:xfrm>
            <a:off x="4572000" y="3962400"/>
            <a:ext cx="466725" cy="407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9</a:t>
            </a:r>
          </a:p>
        </p:txBody>
      </p:sp>
      <p:sp>
        <p:nvSpPr>
          <p:cNvPr id="33895" name="Oval 103"/>
          <p:cNvSpPr>
            <a:spLocks noChangeAspect="1" noChangeArrowheads="1"/>
          </p:cNvSpPr>
          <p:nvPr/>
        </p:nvSpPr>
        <p:spPr bwMode="auto">
          <a:xfrm>
            <a:off x="3352800" y="3048000"/>
            <a:ext cx="771525" cy="67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>
                <a:latin typeface="Palatino Linotype" pitchFamily="18" charset="0"/>
              </a:rPr>
              <a:t>Beep</a:t>
            </a:r>
            <a:endParaRPr lang="en-US" sz="2000">
              <a:latin typeface="Palatino Linotype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</a:t>
            </a:r>
          </a:p>
        </p:txBody>
      </p:sp>
      <p:sp>
        <p:nvSpPr>
          <p:cNvPr id="33896" name="Oval 104"/>
          <p:cNvSpPr>
            <a:spLocks noChangeAspect="1" noChangeArrowheads="1"/>
          </p:cNvSpPr>
          <p:nvPr/>
        </p:nvSpPr>
        <p:spPr bwMode="auto">
          <a:xfrm>
            <a:off x="4933950" y="3476625"/>
            <a:ext cx="466725" cy="407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</a:t>
            </a:r>
            <a:r>
              <a:rPr lang="en-US" sz="2000" baseline="-25000">
                <a:latin typeface="Palatino Linotype" pitchFamily="18" charset="0"/>
              </a:rPr>
              <a:t>1</a:t>
            </a:r>
          </a:p>
        </p:txBody>
      </p:sp>
      <p:cxnSp>
        <p:nvCxnSpPr>
          <p:cNvPr id="33897" name="AutoShape 105"/>
          <p:cNvCxnSpPr>
            <a:cxnSpLocks noChangeShapeType="1"/>
            <a:stCxn id="33880" idx="3"/>
            <a:endCxn id="33881" idx="6"/>
          </p:cNvCxnSpPr>
          <p:nvPr/>
        </p:nvCxnSpPr>
        <p:spPr bwMode="auto">
          <a:xfrm flipH="1" flipV="1">
            <a:off x="5380038" y="3032125"/>
            <a:ext cx="74453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98" name="AutoShape 106"/>
          <p:cNvCxnSpPr>
            <a:cxnSpLocks noChangeShapeType="1"/>
            <a:endCxn id="33880" idx="6"/>
          </p:cNvCxnSpPr>
          <p:nvPr/>
        </p:nvCxnSpPr>
        <p:spPr bwMode="auto">
          <a:xfrm flipH="1">
            <a:off x="6523038" y="2903538"/>
            <a:ext cx="676275" cy="5238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99" name="AutoShape 107"/>
          <p:cNvCxnSpPr>
            <a:cxnSpLocks noChangeShapeType="1"/>
            <a:stCxn id="33881" idx="4"/>
            <a:endCxn id="33896" idx="0"/>
          </p:cNvCxnSpPr>
          <p:nvPr/>
        </p:nvCxnSpPr>
        <p:spPr bwMode="auto">
          <a:xfrm>
            <a:off x="5146675" y="3235325"/>
            <a:ext cx="20638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0" name="AutoShape 108"/>
          <p:cNvCxnSpPr>
            <a:cxnSpLocks noChangeShapeType="1"/>
            <a:stCxn id="33896" idx="4"/>
            <a:endCxn id="33894" idx="7"/>
          </p:cNvCxnSpPr>
          <p:nvPr/>
        </p:nvCxnSpPr>
        <p:spPr bwMode="auto">
          <a:xfrm flipH="1">
            <a:off x="4970463" y="3884613"/>
            <a:ext cx="196850" cy="138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1" name="AutoShape 109"/>
          <p:cNvCxnSpPr>
            <a:cxnSpLocks noChangeShapeType="1"/>
            <a:stCxn id="33894" idx="3"/>
            <a:endCxn id="33893" idx="7"/>
          </p:cNvCxnSpPr>
          <p:nvPr/>
        </p:nvCxnSpPr>
        <p:spPr bwMode="auto">
          <a:xfrm flipH="1">
            <a:off x="4494213" y="4310063"/>
            <a:ext cx="14605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2" name="AutoShape 110"/>
          <p:cNvCxnSpPr>
            <a:cxnSpLocks noChangeShapeType="1"/>
            <a:stCxn id="33893" idx="2"/>
            <a:endCxn id="33892" idx="6"/>
          </p:cNvCxnSpPr>
          <p:nvPr/>
        </p:nvCxnSpPr>
        <p:spPr bwMode="auto">
          <a:xfrm flipH="1">
            <a:off x="3800475" y="4600575"/>
            <a:ext cx="295275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4" name="AutoShape 112"/>
          <p:cNvCxnSpPr>
            <a:cxnSpLocks noChangeShapeType="1"/>
            <a:stCxn id="33892" idx="2"/>
            <a:endCxn id="33891" idx="6"/>
          </p:cNvCxnSpPr>
          <p:nvPr/>
        </p:nvCxnSpPr>
        <p:spPr bwMode="auto">
          <a:xfrm flipH="1">
            <a:off x="3057525" y="4689475"/>
            <a:ext cx="276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5" name="AutoShape 113"/>
          <p:cNvCxnSpPr>
            <a:cxnSpLocks noChangeShapeType="1"/>
            <a:stCxn id="33882" idx="6"/>
            <a:endCxn id="33881" idx="1"/>
          </p:cNvCxnSpPr>
          <p:nvPr/>
        </p:nvCxnSpPr>
        <p:spPr bwMode="auto">
          <a:xfrm>
            <a:off x="4684713" y="2727325"/>
            <a:ext cx="296862" cy="160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6" name="AutoShape 114"/>
          <p:cNvCxnSpPr>
            <a:cxnSpLocks noChangeShapeType="1"/>
            <a:stCxn id="33891" idx="2"/>
            <a:endCxn id="33890" idx="6"/>
          </p:cNvCxnSpPr>
          <p:nvPr/>
        </p:nvCxnSpPr>
        <p:spPr bwMode="auto">
          <a:xfrm flipH="1">
            <a:off x="1676400" y="4689475"/>
            <a:ext cx="914400" cy="139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7" name="AutoShape 115"/>
          <p:cNvCxnSpPr>
            <a:cxnSpLocks noChangeShapeType="1"/>
            <a:stCxn id="33891" idx="1"/>
            <a:endCxn id="33889" idx="5"/>
          </p:cNvCxnSpPr>
          <p:nvPr/>
        </p:nvCxnSpPr>
        <p:spPr bwMode="auto">
          <a:xfrm flipH="1" flipV="1">
            <a:off x="2446338" y="4254500"/>
            <a:ext cx="212725" cy="290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8" name="AutoShape 116"/>
          <p:cNvCxnSpPr>
            <a:cxnSpLocks noChangeShapeType="1"/>
            <a:stCxn id="33890" idx="4"/>
            <a:endCxn id="33890" idx="2"/>
          </p:cNvCxnSpPr>
          <p:nvPr/>
        </p:nvCxnSpPr>
        <p:spPr bwMode="auto">
          <a:xfrm rot="16200000" flipV="1">
            <a:off x="938212" y="4805363"/>
            <a:ext cx="333375" cy="381000"/>
          </a:xfrm>
          <a:prstGeom prst="curvedConnector4">
            <a:avLst>
              <a:gd name="adj1" fmla="val -68569"/>
              <a:gd name="adj2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09" name="AutoShape 117"/>
          <p:cNvCxnSpPr>
            <a:cxnSpLocks noChangeShapeType="1"/>
            <a:stCxn id="33889" idx="0"/>
            <a:endCxn id="33888" idx="4"/>
          </p:cNvCxnSpPr>
          <p:nvPr/>
        </p:nvCxnSpPr>
        <p:spPr bwMode="auto">
          <a:xfrm flipH="1" flipV="1">
            <a:off x="2128838" y="3744913"/>
            <a:ext cx="152400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0" name="AutoShape 118"/>
          <p:cNvCxnSpPr>
            <a:cxnSpLocks noChangeShapeType="1"/>
            <a:stCxn id="33888" idx="0"/>
            <a:endCxn id="33887" idx="4"/>
          </p:cNvCxnSpPr>
          <p:nvPr/>
        </p:nvCxnSpPr>
        <p:spPr bwMode="auto">
          <a:xfrm flipV="1">
            <a:off x="2128838" y="3171825"/>
            <a:ext cx="76200" cy="165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1" name="AutoShape 119"/>
          <p:cNvCxnSpPr>
            <a:cxnSpLocks noChangeShapeType="1"/>
            <a:stCxn id="33887" idx="1"/>
            <a:endCxn id="33883" idx="5"/>
          </p:cNvCxnSpPr>
          <p:nvPr/>
        </p:nvCxnSpPr>
        <p:spPr bwMode="auto">
          <a:xfrm flipH="1" flipV="1">
            <a:off x="1108075" y="2768600"/>
            <a:ext cx="931863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2" name="AutoShape 120"/>
          <p:cNvCxnSpPr>
            <a:cxnSpLocks noChangeShapeType="1"/>
            <a:stCxn id="33887" idx="7"/>
            <a:endCxn id="33886" idx="2"/>
          </p:cNvCxnSpPr>
          <p:nvPr/>
        </p:nvCxnSpPr>
        <p:spPr bwMode="auto">
          <a:xfrm flipV="1">
            <a:off x="2370138" y="2719388"/>
            <a:ext cx="296862" cy="1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3" name="AutoShape 121"/>
          <p:cNvCxnSpPr>
            <a:cxnSpLocks noChangeShapeType="1"/>
            <a:stCxn id="33886" idx="6"/>
            <a:endCxn id="33885" idx="2"/>
          </p:cNvCxnSpPr>
          <p:nvPr/>
        </p:nvCxnSpPr>
        <p:spPr bwMode="auto">
          <a:xfrm flipV="1">
            <a:off x="3133725" y="2643188"/>
            <a:ext cx="2952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4" name="AutoShape 122"/>
          <p:cNvCxnSpPr>
            <a:cxnSpLocks noChangeShapeType="1"/>
            <a:stCxn id="33885" idx="6"/>
            <a:endCxn id="33882" idx="2"/>
          </p:cNvCxnSpPr>
          <p:nvPr/>
        </p:nvCxnSpPr>
        <p:spPr bwMode="auto">
          <a:xfrm>
            <a:off x="3895725" y="2643188"/>
            <a:ext cx="322263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5" name="AutoShape 123"/>
          <p:cNvCxnSpPr>
            <a:cxnSpLocks noChangeShapeType="1"/>
            <a:stCxn id="33882" idx="7"/>
            <a:endCxn id="33884" idx="3"/>
          </p:cNvCxnSpPr>
          <p:nvPr/>
        </p:nvCxnSpPr>
        <p:spPr bwMode="auto">
          <a:xfrm flipV="1">
            <a:off x="4616450" y="2370138"/>
            <a:ext cx="795338" cy="212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6" name="AutoShape 124"/>
          <p:cNvCxnSpPr>
            <a:cxnSpLocks noChangeShapeType="1"/>
            <a:stCxn id="33883" idx="4"/>
            <a:endCxn id="33883" idx="2"/>
          </p:cNvCxnSpPr>
          <p:nvPr/>
        </p:nvCxnSpPr>
        <p:spPr bwMode="auto">
          <a:xfrm rot="16200000" flipV="1">
            <a:off x="481012" y="2509838"/>
            <a:ext cx="333375" cy="381000"/>
          </a:xfrm>
          <a:prstGeom prst="curvedConnector4">
            <a:avLst>
              <a:gd name="adj1" fmla="val -68569"/>
              <a:gd name="adj2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18" name="AutoShape 126"/>
          <p:cNvCxnSpPr>
            <a:cxnSpLocks noChangeShapeType="1"/>
            <a:stCxn id="33884" idx="6"/>
            <a:endCxn id="33884" idx="4"/>
          </p:cNvCxnSpPr>
          <p:nvPr/>
        </p:nvCxnSpPr>
        <p:spPr bwMode="auto">
          <a:xfrm flipH="1">
            <a:off x="5695950" y="2122488"/>
            <a:ext cx="400050" cy="350837"/>
          </a:xfrm>
          <a:prstGeom prst="curvedConnector4">
            <a:avLst>
              <a:gd name="adj1" fmla="val -57144"/>
              <a:gd name="adj2" fmla="val 16515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19" name="Text Box 127"/>
          <p:cNvSpPr txBox="1">
            <a:spLocks noChangeArrowheads="1"/>
          </p:cNvSpPr>
          <p:nvPr/>
        </p:nvSpPr>
        <p:spPr bwMode="auto">
          <a:xfrm rot="833112">
            <a:off x="4267200" y="3200400"/>
            <a:ext cx="74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0" name="Text Box 128"/>
          <p:cNvSpPr txBox="1">
            <a:spLocks noChangeArrowheads="1"/>
          </p:cNvSpPr>
          <p:nvPr/>
        </p:nvSpPr>
        <p:spPr bwMode="auto">
          <a:xfrm>
            <a:off x="3348038" y="3719513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1" name="Text Box 129"/>
          <p:cNvSpPr txBox="1">
            <a:spLocks noChangeArrowheads="1"/>
          </p:cNvSpPr>
          <p:nvPr/>
        </p:nvSpPr>
        <p:spPr bwMode="auto">
          <a:xfrm rot="-637760">
            <a:off x="1757363" y="4657725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2" name="Text Box 130"/>
          <p:cNvSpPr txBox="1">
            <a:spLocks noChangeArrowheads="1"/>
          </p:cNvSpPr>
          <p:nvPr/>
        </p:nvSpPr>
        <p:spPr bwMode="auto">
          <a:xfrm>
            <a:off x="152400" y="4729163"/>
            <a:ext cx="74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3" name="Text Box 131"/>
          <p:cNvSpPr txBox="1">
            <a:spLocks noChangeArrowheads="1"/>
          </p:cNvSpPr>
          <p:nvPr/>
        </p:nvSpPr>
        <p:spPr bwMode="auto">
          <a:xfrm>
            <a:off x="280988" y="2976563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4" name="Text Box 132"/>
          <p:cNvSpPr txBox="1">
            <a:spLocks noChangeArrowheads="1"/>
          </p:cNvSpPr>
          <p:nvPr/>
        </p:nvSpPr>
        <p:spPr bwMode="auto">
          <a:xfrm>
            <a:off x="1209675" y="24161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5" name="Text Box 133"/>
          <p:cNvSpPr txBox="1">
            <a:spLocks noChangeArrowheads="1"/>
          </p:cNvSpPr>
          <p:nvPr/>
        </p:nvSpPr>
        <p:spPr bwMode="auto">
          <a:xfrm rot="-394968">
            <a:off x="4522788" y="2073275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sp>
        <p:nvSpPr>
          <p:cNvPr id="33926" name="Text Box 134"/>
          <p:cNvSpPr txBox="1">
            <a:spLocks noChangeArrowheads="1"/>
          </p:cNvSpPr>
          <p:nvPr/>
        </p:nvSpPr>
        <p:spPr bwMode="auto">
          <a:xfrm>
            <a:off x="5903913" y="2222500"/>
            <a:ext cx="74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</a:t>
            </a:r>
            <a:r>
              <a:rPr lang="en-US" sz="2000" baseline="-25000">
                <a:latin typeface="Palatino Linotype" pitchFamily="18" charset="0"/>
              </a:rPr>
              <a:t>Nemo</a:t>
            </a:r>
          </a:p>
        </p:txBody>
      </p:sp>
      <p:cxnSp>
        <p:nvCxnSpPr>
          <p:cNvPr id="33927" name="AutoShape 135"/>
          <p:cNvCxnSpPr>
            <a:cxnSpLocks noChangeShapeType="1"/>
            <a:stCxn id="33896" idx="2"/>
            <a:endCxn id="33895" idx="6"/>
          </p:cNvCxnSpPr>
          <p:nvPr/>
        </p:nvCxnSpPr>
        <p:spPr bwMode="auto">
          <a:xfrm flipH="1" flipV="1">
            <a:off x="4124325" y="3386138"/>
            <a:ext cx="80962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928" name="AutoShape 136"/>
          <p:cNvCxnSpPr>
            <a:cxnSpLocks noChangeShapeType="1"/>
            <a:stCxn id="33895" idx="4"/>
            <a:endCxn id="33895" idx="2"/>
          </p:cNvCxnSpPr>
          <p:nvPr/>
        </p:nvCxnSpPr>
        <p:spPr bwMode="auto">
          <a:xfrm rot="16200000" flipV="1">
            <a:off x="3377407" y="3361531"/>
            <a:ext cx="336550" cy="385763"/>
          </a:xfrm>
          <a:prstGeom prst="curvedConnector4">
            <a:avLst>
              <a:gd name="adj1" fmla="val -67926"/>
              <a:gd name="adj2" fmla="val 1592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35" name="Oval 143"/>
          <p:cNvSpPr>
            <a:spLocks noChangeArrowheads="1"/>
          </p:cNvSpPr>
          <p:nvPr/>
        </p:nvSpPr>
        <p:spPr bwMode="auto">
          <a:xfrm>
            <a:off x="6096000" y="50958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spcBef>
                <a:spcPct val="0"/>
              </a:spcBef>
            </a:pPr>
            <a:endParaRPr lang="en-US" sz="1800">
              <a:solidFill>
                <a:srgbClr val="CC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778E-6 C -0.00226 -0.00394 -0.00434 -0.00788 -0.00208 -0.01389 C 0.00017 -0.01991 0.01094 -0.03241 0.01354 -0.03612 " pathEditMode="fixed" rAng="0" ptsTypes="aaA">
                                      <p:cBhvr>
                                        <p:cTn id="12" dur="1000" fill="hold"/>
                                        <p:tgtEl>
                                          <p:spTgt spid="33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3473 C 0.01962 -0.04144 0.02569 -0.04815 0.01979 -0.05278 C 0.01389 -0.05741 -0.01528 -0.06088 -0.02187 -0.0625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33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8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3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33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338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0625 C -0.00468 -0.05972 0.01268 -0.05648 0.01806 -0.04676 C 0.02327 -0.03727 0.01268 -0.01713 0.0099 -0.0044 C 0.0073 0.00856 -0.00434 0.01898 0.00209 0.03032 C 0.00816 0.04143 0.04514 0.05116 0.0474 0.06342 C 0.04983 0.07546 0.02084 0.09606 0.01528 0.10278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33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82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/>
                                        <p:tgtEl>
                                          <p:spTgt spid="33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/>
                                        <p:tgtEl>
                                          <p:spTgt spid="33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/>
                                        <p:tgtEl>
                                          <p:spTgt spid="338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000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000"/>
                                        <p:tgtEl>
                                          <p:spTgt spid="33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00"/>
                                        <p:tgtEl>
                                          <p:spTgt spid="33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/>
                                        <p:tgtEl>
                                          <p:spTgt spid="33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000"/>
                                        <p:tgtEl>
                                          <p:spTgt spid="33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1000"/>
                                        <p:tgtEl>
                                          <p:spTgt spid="33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/>
                                        <p:tgtEl>
                                          <p:spTgt spid="33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33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3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33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33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33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3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3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21" grpId="0"/>
      <p:bldP spid="33922" grpId="0"/>
      <p:bldP spid="33935" grpId="0" animBg="1"/>
      <p:bldP spid="33935" grpId="1" animBg="1"/>
      <p:bldP spid="33935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4" name="Rectangle 110"/>
          <p:cNvSpPr>
            <a:spLocks noChangeArrowheads="1"/>
          </p:cNvSpPr>
          <p:nvPr/>
        </p:nvSpPr>
        <p:spPr bwMode="auto">
          <a:xfrm>
            <a:off x="3352800" y="1485900"/>
            <a:ext cx="2590800" cy="3429000"/>
          </a:xfrm>
          <a:prstGeom prst="rect">
            <a:avLst/>
          </a:prstGeom>
          <a:solidFill>
            <a:srgbClr val="F4E4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Problem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6289675" y="3033713"/>
            <a:ext cx="275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dynamic environment</a:t>
            </a:r>
            <a:r>
              <a:rPr lang="en-US" sz="2000"/>
              <a:t> 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609600" y="4729163"/>
            <a:ext cx="156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robot model</a:t>
            </a:r>
          </a:p>
        </p:txBody>
      </p:sp>
      <p:pic>
        <p:nvPicPr>
          <p:cNvPr id="11321" name="Picture 57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225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486400" y="5943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CC0099"/>
                </a:solidFill>
                <a:latin typeface="Palatino Linotype" pitchFamily="18" charset="0"/>
              </a:rPr>
              <a:t>correct</a:t>
            </a:r>
            <a:r>
              <a:rPr lang="en-US" sz="2000">
                <a:latin typeface="Palatino Linotype" pitchFamily="18" charset="0"/>
              </a:rPr>
              <a:t> robot motion and action </a:t>
            </a:r>
          </a:p>
        </p:txBody>
      </p:sp>
      <p:sp>
        <p:nvSpPr>
          <p:cNvPr id="11338" name="AutoShape 74"/>
          <p:cNvSpPr>
            <a:spLocks noChangeArrowheads="1"/>
          </p:cNvSpPr>
          <p:nvPr/>
        </p:nvSpPr>
        <p:spPr bwMode="auto">
          <a:xfrm>
            <a:off x="381000" y="990600"/>
            <a:ext cx="1828800" cy="1066800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000"/>
          </a:p>
        </p:txBody>
      </p: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457200" y="1219200"/>
            <a:ext cx="159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task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latin typeface="Palatino Linotype" pitchFamily="18" charset="0"/>
              </a:rPr>
              <a:t>specification</a:t>
            </a:r>
          </a:p>
        </p:txBody>
      </p:sp>
      <p:sp>
        <p:nvSpPr>
          <p:cNvPr id="11346" name="AutoShape 82"/>
          <p:cNvSpPr>
            <a:spLocks noChangeArrowheads="1"/>
          </p:cNvSpPr>
          <p:nvPr/>
        </p:nvSpPr>
        <p:spPr bwMode="auto">
          <a:xfrm>
            <a:off x="2133600" y="35052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AutoShape 90"/>
          <p:cNvSpPr>
            <a:spLocks noChangeArrowheads="1"/>
          </p:cNvSpPr>
          <p:nvPr/>
        </p:nvSpPr>
        <p:spPr bwMode="auto">
          <a:xfrm rot="1882380">
            <a:off x="2362200" y="18288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AutoShape 91"/>
          <p:cNvSpPr>
            <a:spLocks noChangeArrowheads="1"/>
          </p:cNvSpPr>
          <p:nvPr/>
        </p:nvSpPr>
        <p:spPr bwMode="auto">
          <a:xfrm rot="19717620" flipH="1">
            <a:off x="6019800" y="3581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3962400" y="1447800"/>
            <a:ext cx="147161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2900">
                <a:solidFill>
                  <a:srgbClr val="CC00CC"/>
                </a:solidFill>
                <a:latin typeface="Palatino Linotype" pitchFamily="18" charset="0"/>
              </a:rPr>
              <a:t>?</a:t>
            </a:r>
          </a:p>
        </p:txBody>
      </p:sp>
      <p:sp>
        <p:nvSpPr>
          <p:cNvPr id="11357" name="AutoShape 93"/>
          <p:cNvSpPr>
            <a:spLocks noChangeArrowheads="1"/>
          </p:cNvSpPr>
          <p:nvPr/>
        </p:nvSpPr>
        <p:spPr bwMode="auto">
          <a:xfrm>
            <a:off x="4457700" y="49530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4E4F3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11366" name="Group 102"/>
          <p:cNvGrpSpPr>
            <a:grpSpLocks/>
          </p:cNvGrpSpPr>
          <p:nvPr/>
        </p:nvGrpSpPr>
        <p:grpSpPr bwMode="auto">
          <a:xfrm>
            <a:off x="3833813" y="5638800"/>
            <a:ext cx="1628775" cy="1131888"/>
            <a:chOff x="2766" y="2407"/>
            <a:chExt cx="1842" cy="1776"/>
          </a:xfrm>
        </p:grpSpPr>
        <p:pic>
          <p:nvPicPr>
            <p:cNvPr id="11367" name="Picture 103" descr="nem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28151">
              <a:off x="2766" y="2427"/>
              <a:ext cx="504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8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3456" y="2407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2784" y="2407"/>
              <a:ext cx="1824" cy="1776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Rectangle 106"/>
            <p:cNvSpPr>
              <a:spLocks noChangeArrowheads="1"/>
            </p:cNvSpPr>
            <p:nvPr/>
          </p:nvSpPr>
          <p:spPr bwMode="auto">
            <a:xfrm>
              <a:off x="3456" y="2983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3097" y="2873"/>
              <a:ext cx="1127" cy="830"/>
            </a:xfrm>
            <a:custGeom>
              <a:avLst/>
              <a:gdLst>
                <a:gd name="T0" fmla="*/ 1127 w 1127"/>
                <a:gd name="T1" fmla="*/ 772 h 830"/>
                <a:gd name="T2" fmla="*/ 1077 w 1127"/>
                <a:gd name="T3" fmla="*/ 705 h 830"/>
                <a:gd name="T4" fmla="*/ 1010 w 1127"/>
                <a:gd name="T5" fmla="*/ 663 h 830"/>
                <a:gd name="T6" fmla="*/ 985 w 1127"/>
                <a:gd name="T7" fmla="*/ 646 h 830"/>
                <a:gd name="T8" fmla="*/ 935 w 1127"/>
                <a:gd name="T9" fmla="*/ 630 h 830"/>
                <a:gd name="T10" fmla="*/ 651 w 1127"/>
                <a:gd name="T11" fmla="*/ 680 h 830"/>
                <a:gd name="T12" fmla="*/ 601 w 1127"/>
                <a:gd name="T13" fmla="*/ 830 h 830"/>
                <a:gd name="T14" fmla="*/ 551 w 1127"/>
                <a:gd name="T15" fmla="*/ 713 h 830"/>
                <a:gd name="T16" fmla="*/ 384 w 1127"/>
                <a:gd name="T17" fmla="*/ 630 h 830"/>
                <a:gd name="T18" fmla="*/ 284 w 1127"/>
                <a:gd name="T19" fmla="*/ 638 h 830"/>
                <a:gd name="T20" fmla="*/ 259 w 1127"/>
                <a:gd name="T21" fmla="*/ 646 h 830"/>
                <a:gd name="T22" fmla="*/ 250 w 1127"/>
                <a:gd name="T23" fmla="*/ 730 h 830"/>
                <a:gd name="T24" fmla="*/ 167 w 1127"/>
                <a:gd name="T25" fmla="*/ 797 h 830"/>
                <a:gd name="T26" fmla="*/ 200 w 1127"/>
                <a:gd name="T27" fmla="*/ 655 h 830"/>
                <a:gd name="T28" fmla="*/ 150 w 1127"/>
                <a:gd name="T29" fmla="*/ 488 h 830"/>
                <a:gd name="T30" fmla="*/ 75 w 1127"/>
                <a:gd name="T31" fmla="*/ 446 h 830"/>
                <a:gd name="T32" fmla="*/ 0 w 1127"/>
                <a:gd name="T33" fmla="*/ 404 h 830"/>
                <a:gd name="T34" fmla="*/ 100 w 1127"/>
                <a:gd name="T35" fmla="*/ 363 h 830"/>
                <a:gd name="T36" fmla="*/ 125 w 1127"/>
                <a:gd name="T37" fmla="*/ 354 h 830"/>
                <a:gd name="T38" fmla="*/ 134 w 1127"/>
                <a:gd name="T39" fmla="*/ 329 h 830"/>
                <a:gd name="T40" fmla="*/ 175 w 1127"/>
                <a:gd name="T41" fmla="*/ 287 h 830"/>
                <a:gd name="T42" fmla="*/ 200 w 1127"/>
                <a:gd name="T43" fmla="*/ 237 h 830"/>
                <a:gd name="T44" fmla="*/ 159 w 1127"/>
                <a:gd name="T45" fmla="*/ 70 h 830"/>
                <a:gd name="T46" fmla="*/ 142 w 1127"/>
                <a:gd name="T47" fmla="*/ 45 h 830"/>
                <a:gd name="T48" fmla="*/ 92 w 1127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7" h="830">
                  <a:moveTo>
                    <a:pt x="1127" y="772"/>
                  </a:moveTo>
                  <a:cubicBezTo>
                    <a:pt x="1116" y="739"/>
                    <a:pt x="1106" y="725"/>
                    <a:pt x="1077" y="705"/>
                  </a:cubicBezTo>
                  <a:cubicBezTo>
                    <a:pt x="1056" y="675"/>
                    <a:pt x="1044" y="674"/>
                    <a:pt x="1010" y="663"/>
                  </a:cubicBezTo>
                  <a:cubicBezTo>
                    <a:pt x="1002" y="657"/>
                    <a:pt x="994" y="650"/>
                    <a:pt x="985" y="646"/>
                  </a:cubicBezTo>
                  <a:cubicBezTo>
                    <a:pt x="969" y="639"/>
                    <a:pt x="935" y="630"/>
                    <a:pt x="935" y="630"/>
                  </a:cubicBezTo>
                  <a:cubicBezTo>
                    <a:pt x="875" y="632"/>
                    <a:pt x="684" y="577"/>
                    <a:pt x="651" y="680"/>
                  </a:cubicBezTo>
                  <a:cubicBezTo>
                    <a:pt x="646" y="750"/>
                    <a:pt x="669" y="808"/>
                    <a:pt x="601" y="830"/>
                  </a:cubicBezTo>
                  <a:cubicBezTo>
                    <a:pt x="537" y="809"/>
                    <a:pt x="588" y="750"/>
                    <a:pt x="551" y="713"/>
                  </a:cubicBezTo>
                  <a:cubicBezTo>
                    <a:pt x="506" y="668"/>
                    <a:pt x="445" y="642"/>
                    <a:pt x="384" y="630"/>
                  </a:cubicBezTo>
                  <a:cubicBezTo>
                    <a:pt x="351" y="633"/>
                    <a:pt x="317" y="634"/>
                    <a:pt x="284" y="638"/>
                  </a:cubicBezTo>
                  <a:cubicBezTo>
                    <a:pt x="275" y="639"/>
                    <a:pt x="262" y="638"/>
                    <a:pt x="259" y="646"/>
                  </a:cubicBezTo>
                  <a:cubicBezTo>
                    <a:pt x="249" y="672"/>
                    <a:pt x="254" y="702"/>
                    <a:pt x="250" y="730"/>
                  </a:cubicBezTo>
                  <a:cubicBezTo>
                    <a:pt x="243" y="772"/>
                    <a:pt x="202" y="784"/>
                    <a:pt x="167" y="797"/>
                  </a:cubicBezTo>
                  <a:cubicBezTo>
                    <a:pt x="173" y="727"/>
                    <a:pt x="167" y="706"/>
                    <a:pt x="200" y="655"/>
                  </a:cubicBezTo>
                  <a:cubicBezTo>
                    <a:pt x="196" y="582"/>
                    <a:pt x="223" y="511"/>
                    <a:pt x="150" y="488"/>
                  </a:cubicBezTo>
                  <a:cubicBezTo>
                    <a:pt x="93" y="449"/>
                    <a:pt x="119" y="460"/>
                    <a:pt x="75" y="446"/>
                  </a:cubicBezTo>
                  <a:cubicBezTo>
                    <a:pt x="50" y="429"/>
                    <a:pt x="25" y="421"/>
                    <a:pt x="0" y="404"/>
                  </a:cubicBezTo>
                  <a:cubicBezTo>
                    <a:pt x="15" y="358"/>
                    <a:pt x="52" y="369"/>
                    <a:pt x="100" y="363"/>
                  </a:cubicBezTo>
                  <a:cubicBezTo>
                    <a:pt x="108" y="360"/>
                    <a:pt x="119" y="360"/>
                    <a:pt x="125" y="354"/>
                  </a:cubicBezTo>
                  <a:cubicBezTo>
                    <a:pt x="131" y="348"/>
                    <a:pt x="130" y="337"/>
                    <a:pt x="134" y="329"/>
                  </a:cubicBezTo>
                  <a:cubicBezTo>
                    <a:pt x="148" y="300"/>
                    <a:pt x="149" y="305"/>
                    <a:pt x="175" y="287"/>
                  </a:cubicBezTo>
                  <a:cubicBezTo>
                    <a:pt x="181" y="269"/>
                    <a:pt x="199" y="256"/>
                    <a:pt x="200" y="237"/>
                  </a:cubicBezTo>
                  <a:cubicBezTo>
                    <a:pt x="203" y="182"/>
                    <a:pt x="219" y="92"/>
                    <a:pt x="159" y="70"/>
                  </a:cubicBezTo>
                  <a:cubicBezTo>
                    <a:pt x="153" y="62"/>
                    <a:pt x="150" y="52"/>
                    <a:pt x="142" y="45"/>
                  </a:cubicBezTo>
                  <a:cubicBezTo>
                    <a:pt x="90" y="0"/>
                    <a:pt x="92" y="33"/>
                    <a:pt x="92" y="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372" name="Picture 108" descr="ro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5"/>
              <a:ext cx="41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3150" y="2797"/>
              <a:ext cx="48" cy="92"/>
            </a:xfrm>
            <a:custGeom>
              <a:avLst/>
              <a:gdLst>
                <a:gd name="T0" fmla="*/ 96 w 96"/>
                <a:gd name="T1" fmla="*/ 144 h 160"/>
                <a:gd name="T2" fmla="*/ 48 w 96"/>
                <a:gd name="T3" fmla="*/ 144 h 160"/>
                <a:gd name="T4" fmla="*/ 0 w 96"/>
                <a:gd name="T5" fmla="*/ 48 h 160"/>
                <a:gd name="T6" fmla="*/ 48 w 9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60">
                  <a:moveTo>
                    <a:pt x="96" y="144"/>
                  </a:moveTo>
                  <a:cubicBezTo>
                    <a:pt x="80" y="152"/>
                    <a:pt x="64" y="160"/>
                    <a:pt x="48" y="144"/>
                  </a:cubicBezTo>
                  <a:cubicBezTo>
                    <a:pt x="32" y="128"/>
                    <a:pt x="0" y="72"/>
                    <a:pt x="0" y="48"/>
                  </a:cubicBezTo>
                  <a:cubicBezTo>
                    <a:pt x="0" y="24"/>
                    <a:pt x="24" y="12"/>
                    <a:pt x="48" y="0"/>
                  </a:cubicBez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pic>
        <p:nvPicPr>
          <p:cNvPr id="11375" name="Picture 111" descr="cityBl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38388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304800" y="2152650"/>
            <a:ext cx="8534400" cy="2663825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	Given a workspace decomposition and a set of atomic controllers,</a:t>
            </a:r>
            <a:r>
              <a:rPr lang="en-US">
                <a:solidFill>
                  <a:srgbClr val="0000FF"/>
                </a:solidFill>
                <a:latin typeface="Palatino Linotype" pitchFamily="18" charset="0"/>
              </a:rPr>
              <a:t> if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Palatino Linotype" pitchFamily="18" charset="0"/>
              </a:rPr>
              <a:t>the specification can be satisfied by the discrete abstraction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solidFill>
                  <a:srgbClr val="00CC00"/>
                </a:solidFill>
                <a:latin typeface="Palatino Linotype" pitchFamily="18" charset="0"/>
              </a:rPr>
              <a:t>and the environment satisfies the assumptions made</a:t>
            </a:r>
            <a:r>
              <a:rPr lang="en-US">
                <a:solidFill>
                  <a:srgbClr val="0000FF"/>
                </a:solidFill>
                <a:latin typeface="Palatino Linotype" pitchFamily="18" charset="0"/>
              </a:rPr>
              <a:t>, a hybrid controller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Palatino Linotype" pitchFamily="18" charset="0"/>
              </a:rPr>
              <a:t>will be generated</a:t>
            </a:r>
            <a:r>
              <a:rPr lang="en-US">
                <a:latin typeface="Palatino Linotype" pitchFamily="18" charset="0"/>
              </a:rPr>
              <a:t> such that </a:t>
            </a:r>
            <a:r>
              <a:rPr lang="en-US" b="1">
                <a:solidFill>
                  <a:srgbClr val="000000"/>
                </a:solidFill>
                <a:latin typeface="Palatino Linotype" pitchFamily="18" charset="0"/>
              </a:rPr>
              <a:t>p(t) satisfies φ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Guarantee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647700" y="5943600"/>
            <a:ext cx="7581900" cy="698500"/>
          </a:xfrm>
          <a:custGeom>
            <a:avLst/>
            <a:gdLst>
              <a:gd name="T0" fmla="*/ 4584 w 5144"/>
              <a:gd name="T1" fmla="*/ 96 h 440"/>
              <a:gd name="T2" fmla="*/ 4488 w 5144"/>
              <a:gd name="T3" fmla="*/ 336 h 440"/>
              <a:gd name="T4" fmla="*/ 648 w 5144"/>
              <a:gd name="T5" fmla="*/ 384 h 440"/>
              <a:gd name="T6" fmla="*/ 600 w 5144"/>
              <a:gd name="T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44" h="440">
                <a:moveTo>
                  <a:pt x="4584" y="96"/>
                </a:moveTo>
                <a:cubicBezTo>
                  <a:pt x="4864" y="192"/>
                  <a:pt x="5144" y="288"/>
                  <a:pt x="4488" y="336"/>
                </a:cubicBezTo>
                <a:cubicBezTo>
                  <a:pt x="3832" y="384"/>
                  <a:pt x="1296" y="440"/>
                  <a:pt x="648" y="384"/>
                </a:cubicBezTo>
                <a:cubicBezTo>
                  <a:pt x="0" y="328"/>
                  <a:pt x="300" y="164"/>
                  <a:pt x="600" y="0"/>
                </a:cubicBezTo>
              </a:path>
            </a:pathLst>
          </a:custGeom>
          <a:noFill/>
          <a:ln w="5715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477000" y="4572000"/>
            <a:ext cx="2514600" cy="1981200"/>
          </a:xfrm>
          <a:prstGeom prst="rect">
            <a:avLst/>
          </a:prstGeom>
          <a:solidFill>
            <a:srgbClr val="FFFF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b" anchorCtr="1"/>
          <a:lstStyle/>
          <a:p>
            <a:pPr marL="342900" indent="-342900" algn="ctr"/>
            <a:r>
              <a:rPr lang="en-US"/>
              <a:t>Guaranteed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When will this break?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390900" y="1524000"/>
            <a:ext cx="2743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Task (  )</a:t>
            </a: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4991100" y="1676400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676400"/>
                        <a:ext cx="450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390900" y="3200400"/>
            <a:ext cx="2743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Automaton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200400" y="4953000"/>
            <a:ext cx="3124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Hybrid controller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81000" y="4876800"/>
            <a:ext cx="2209800" cy="990600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Environment</a:t>
            </a:r>
          </a:p>
        </p:txBody>
      </p:sp>
      <p:grpSp>
        <p:nvGrpSpPr>
          <p:cNvPr id="79882" name="Group 10"/>
          <p:cNvGrpSpPr>
            <a:grpSpLocks/>
          </p:cNvGrpSpPr>
          <p:nvPr/>
        </p:nvGrpSpPr>
        <p:grpSpPr bwMode="auto">
          <a:xfrm>
            <a:off x="7162800" y="4876800"/>
            <a:ext cx="1628775" cy="1131888"/>
            <a:chOff x="2766" y="2407"/>
            <a:chExt cx="1842" cy="1776"/>
          </a:xfrm>
        </p:grpSpPr>
        <p:pic>
          <p:nvPicPr>
            <p:cNvPr id="79883" name="Picture 11" descr="nem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28151">
              <a:off x="2766" y="2427"/>
              <a:ext cx="504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8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456" y="2407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Freeform 13"/>
            <p:cNvSpPr>
              <a:spLocks/>
            </p:cNvSpPr>
            <p:nvPr/>
          </p:nvSpPr>
          <p:spPr bwMode="auto">
            <a:xfrm>
              <a:off x="2784" y="2407"/>
              <a:ext cx="1824" cy="1776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3456" y="2983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Freeform 15"/>
            <p:cNvSpPr>
              <a:spLocks/>
            </p:cNvSpPr>
            <p:nvPr/>
          </p:nvSpPr>
          <p:spPr bwMode="auto">
            <a:xfrm>
              <a:off x="3097" y="2873"/>
              <a:ext cx="1127" cy="830"/>
            </a:xfrm>
            <a:custGeom>
              <a:avLst/>
              <a:gdLst>
                <a:gd name="T0" fmla="*/ 1127 w 1127"/>
                <a:gd name="T1" fmla="*/ 772 h 830"/>
                <a:gd name="T2" fmla="*/ 1077 w 1127"/>
                <a:gd name="T3" fmla="*/ 705 h 830"/>
                <a:gd name="T4" fmla="*/ 1010 w 1127"/>
                <a:gd name="T5" fmla="*/ 663 h 830"/>
                <a:gd name="T6" fmla="*/ 985 w 1127"/>
                <a:gd name="T7" fmla="*/ 646 h 830"/>
                <a:gd name="T8" fmla="*/ 935 w 1127"/>
                <a:gd name="T9" fmla="*/ 630 h 830"/>
                <a:gd name="T10" fmla="*/ 651 w 1127"/>
                <a:gd name="T11" fmla="*/ 680 h 830"/>
                <a:gd name="T12" fmla="*/ 601 w 1127"/>
                <a:gd name="T13" fmla="*/ 830 h 830"/>
                <a:gd name="T14" fmla="*/ 551 w 1127"/>
                <a:gd name="T15" fmla="*/ 713 h 830"/>
                <a:gd name="T16" fmla="*/ 384 w 1127"/>
                <a:gd name="T17" fmla="*/ 630 h 830"/>
                <a:gd name="T18" fmla="*/ 284 w 1127"/>
                <a:gd name="T19" fmla="*/ 638 h 830"/>
                <a:gd name="T20" fmla="*/ 259 w 1127"/>
                <a:gd name="T21" fmla="*/ 646 h 830"/>
                <a:gd name="T22" fmla="*/ 250 w 1127"/>
                <a:gd name="T23" fmla="*/ 730 h 830"/>
                <a:gd name="T24" fmla="*/ 167 w 1127"/>
                <a:gd name="T25" fmla="*/ 797 h 830"/>
                <a:gd name="T26" fmla="*/ 200 w 1127"/>
                <a:gd name="T27" fmla="*/ 655 h 830"/>
                <a:gd name="T28" fmla="*/ 150 w 1127"/>
                <a:gd name="T29" fmla="*/ 488 h 830"/>
                <a:gd name="T30" fmla="*/ 75 w 1127"/>
                <a:gd name="T31" fmla="*/ 446 h 830"/>
                <a:gd name="T32" fmla="*/ 0 w 1127"/>
                <a:gd name="T33" fmla="*/ 404 h 830"/>
                <a:gd name="T34" fmla="*/ 100 w 1127"/>
                <a:gd name="T35" fmla="*/ 363 h 830"/>
                <a:gd name="T36" fmla="*/ 125 w 1127"/>
                <a:gd name="T37" fmla="*/ 354 h 830"/>
                <a:gd name="T38" fmla="*/ 134 w 1127"/>
                <a:gd name="T39" fmla="*/ 329 h 830"/>
                <a:gd name="T40" fmla="*/ 175 w 1127"/>
                <a:gd name="T41" fmla="*/ 287 h 830"/>
                <a:gd name="T42" fmla="*/ 200 w 1127"/>
                <a:gd name="T43" fmla="*/ 237 h 830"/>
                <a:gd name="T44" fmla="*/ 159 w 1127"/>
                <a:gd name="T45" fmla="*/ 70 h 830"/>
                <a:gd name="T46" fmla="*/ 142 w 1127"/>
                <a:gd name="T47" fmla="*/ 45 h 830"/>
                <a:gd name="T48" fmla="*/ 92 w 1127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7" h="830">
                  <a:moveTo>
                    <a:pt x="1127" y="772"/>
                  </a:moveTo>
                  <a:cubicBezTo>
                    <a:pt x="1116" y="739"/>
                    <a:pt x="1106" y="725"/>
                    <a:pt x="1077" y="705"/>
                  </a:cubicBezTo>
                  <a:cubicBezTo>
                    <a:pt x="1056" y="675"/>
                    <a:pt x="1044" y="674"/>
                    <a:pt x="1010" y="663"/>
                  </a:cubicBezTo>
                  <a:cubicBezTo>
                    <a:pt x="1002" y="657"/>
                    <a:pt x="994" y="650"/>
                    <a:pt x="985" y="646"/>
                  </a:cubicBezTo>
                  <a:cubicBezTo>
                    <a:pt x="969" y="639"/>
                    <a:pt x="935" y="630"/>
                    <a:pt x="935" y="630"/>
                  </a:cubicBezTo>
                  <a:cubicBezTo>
                    <a:pt x="875" y="632"/>
                    <a:pt x="684" y="577"/>
                    <a:pt x="651" y="680"/>
                  </a:cubicBezTo>
                  <a:cubicBezTo>
                    <a:pt x="646" y="750"/>
                    <a:pt x="669" y="808"/>
                    <a:pt x="601" y="830"/>
                  </a:cubicBezTo>
                  <a:cubicBezTo>
                    <a:pt x="537" y="809"/>
                    <a:pt x="588" y="750"/>
                    <a:pt x="551" y="713"/>
                  </a:cubicBezTo>
                  <a:cubicBezTo>
                    <a:pt x="506" y="668"/>
                    <a:pt x="445" y="642"/>
                    <a:pt x="384" y="630"/>
                  </a:cubicBezTo>
                  <a:cubicBezTo>
                    <a:pt x="351" y="633"/>
                    <a:pt x="317" y="634"/>
                    <a:pt x="284" y="638"/>
                  </a:cubicBezTo>
                  <a:cubicBezTo>
                    <a:pt x="275" y="639"/>
                    <a:pt x="262" y="638"/>
                    <a:pt x="259" y="646"/>
                  </a:cubicBezTo>
                  <a:cubicBezTo>
                    <a:pt x="249" y="672"/>
                    <a:pt x="254" y="702"/>
                    <a:pt x="250" y="730"/>
                  </a:cubicBezTo>
                  <a:cubicBezTo>
                    <a:pt x="243" y="772"/>
                    <a:pt x="202" y="784"/>
                    <a:pt x="167" y="797"/>
                  </a:cubicBezTo>
                  <a:cubicBezTo>
                    <a:pt x="173" y="727"/>
                    <a:pt x="167" y="706"/>
                    <a:pt x="200" y="655"/>
                  </a:cubicBezTo>
                  <a:cubicBezTo>
                    <a:pt x="196" y="582"/>
                    <a:pt x="223" y="511"/>
                    <a:pt x="150" y="488"/>
                  </a:cubicBezTo>
                  <a:cubicBezTo>
                    <a:pt x="93" y="449"/>
                    <a:pt x="119" y="460"/>
                    <a:pt x="75" y="446"/>
                  </a:cubicBezTo>
                  <a:cubicBezTo>
                    <a:pt x="50" y="429"/>
                    <a:pt x="25" y="421"/>
                    <a:pt x="0" y="404"/>
                  </a:cubicBezTo>
                  <a:cubicBezTo>
                    <a:pt x="15" y="358"/>
                    <a:pt x="52" y="369"/>
                    <a:pt x="100" y="363"/>
                  </a:cubicBezTo>
                  <a:cubicBezTo>
                    <a:pt x="108" y="360"/>
                    <a:pt x="119" y="360"/>
                    <a:pt x="125" y="354"/>
                  </a:cubicBezTo>
                  <a:cubicBezTo>
                    <a:pt x="131" y="348"/>
                    <a:pt x="130" y="337"/>
                    <a:pt x="134" y="329"/>
                  </a:cubicBezTo>
                  <a:cubicBezTo>
                    <a:pt x="148" y="300"/>
                    <a:pt x="149" y="305"/>
                    <a:pt x="175" y="287"/>
                  </a:cubicBezTo>
                  <a:cubicBezTo>
                    <a:pt x="181" y="269"/>
                    <a:pt x="199" y="256"/>
                    <a:pt x="200" y="237"/>
                  </a:cubicBezTo>
                  <a:cubicBezTo>
                    <a:pt x="203" y="182"/>
                    <a:pt x="219" y="92"/>
                    <a:pt x="159" y="70"/>
                  </a:cubicBezTo>
                  <a:cubicBezTo>
                    <a:pt x="153" y="62"/>
                    <a:pt x="150" y="52"/>
                    <a:pt x="142" y="45"/>
                  </a:cubicBezTo>
                  <a:cubicBezTo>
                    <a:pt x="90" y="0"/>
                    <a:pt x="92" y="33"/>
                    <a:pt x="92" y="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888" name="Picture 16" descr="robo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5"/>
              <a:ext cx="41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3150" y="2797"/>
              <a:ext cx="48" cy="92"/>
            </a:xfrm>
            <a:custGeom>
              <a:avLst/>
              <a:gdLst>
                <a:gd name="T0" fmla="*/ 96 w 96"/>
                <a:gd name="T1" fmla="*/ 144 h 160"/>
                <a:gd name="T2" fmla="*/ 48 w 96"/>
                <a:gd name="T3" fmla="*/ 144 h 160"/>
                <a:gd name="T4" fmla="*/ 0 w 96"/>
                <a:gd name="T5" fmla="*/ 48 h 160"/>
                <a:gd name="T6" fmla="*/ 48 w 9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60">
                  <a:moveTo>
                    <a:pt x="96" y="144"/>
                  </a:moveTo>
                  <a:cubicBezTo>
                    <a:pt x="80" y="152"/>
                    <a:pt x="64" y="160"/>
                    <a:pt x="48" y="144"/>
                  </a:cubicBezTo>
                  <a:cubicBezTo>
                    <a:pt x="32" y="128"/>
                    <a:pt x="0" y="72"/>
                    <a:pt x="0" y="48"/>
                  </a:cubicBezTo>
                  <a:cubicBezTo>
                    <a:pt x="0" y="24"/>
                    <a:pt x="24" y="12"/>
                    <a:pt x="48" y="0"/>
                  </a:cubicBez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4610100" y="2362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953000" y="2428875"/>
            <a:ext cx="21828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l-GR" sz="2400">
                <a:latin typeface="Comic Sans MS" pitchFamily="66" charset="0"/>
              </a:rPr>
              <a:t>φ</a:t>
            </a:r>
            <a:r>
              <a:rPr lang="en-US" sz="2400">
                <a:latin typeface="Comic Sans MS" pitchFamily="66" charset="0"/>
              </a:rPr>
              <a:t> is realizable</a:t>
            </a:r>
            <a:endParaRPr lang="el-GR" sz="2400">
              <a:latin typeface="Comic Sans MS" pitchFamily="66" charset="0"/>
            </a:endParaRPr>
          </a:p>
        </p:txBody>
      </p:sp>
      <p:sp>
        <p:nvSpPr>
          <p:cNvPr id="79892" name="AutoShape 20"/>
          <p:cNvSpPr>
            <a:spLocks noChangeArrowheads="1"/>
          </p:cNvSpPr>
          <p:nvPr/>
        </p:nvSpPr>
        <p:spPr bwMode="auto">
          <a:xfrm>
            <a:off x="4610100" y="41148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967288" y="4181475"/>
            <a:ext cx="3046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Bisimilar controllers</a:t>
            </a:r>
            <a:endParaRPr lang="el-GR" sz="2400">
              <a:latin typeface="Comic Sans MS" pitchFamily="66" charset="0"/>
            </a:endParaRPr>
          </a:p>
        </p:txBody>
      </p:sp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26670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9895" name="AutoShape 23"/>
          <p:cNvSpPr>
            <a:spLocks noChangeArrowheads="1"/>
          </p:cNvSpPr>
          <p:nvPr/>
        </p:nvSpPr>
        <p:spPr bwMode="auto">
          <a:xfrm>
            <a:off x="6477000" y="5257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aphicFrame>
        <p:nvGraphicFramePr>
          <p:cNvPr id="79896" name="Object 24"/>
          <p:cNvGraphicFramePr>
            <a:graphicFrameLocks noChangeAspect="1"/>
          </p:cNvGraphicFramePr>
          <p:nvPr/>
        </p:nvGraphicFramePr>
        <p:xfrm>
          <a:off x="2659063" y="4572000"/>
          <a:ext cx="574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572000"/>
                        <a:ext cx="5746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7" name="Object 25"/>
          <p:cNvGraphicFramePr>
            <a:graphicFrameLocks noChangeAspect="1"/>
          </p:cNvGraphicFramePr>
          <p:nvPr/>
        </p:nvGraphicFramePr>
        <p:xfrm>
          <a:off x="6511925" y="4572000"/>
          <a:ext cx="574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4572000"/>
                        <a:ext cx="5746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5257800" y="26670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79903" name="Group 31"/>
          <p:cNvGrpSpPr>
            <a:grpSpLocks/>
          </p:cNvGrpSpPr>
          <p:nvPr/>
        </p:nvGrpSpPr>
        <p:grpSpPr bwMode="auto">
          <a:xfrm>
            <a:off x="2133600" y="2362200"/>
            <a:ext cx="5334000" cy="2514600"/>
            <a:chOff x="336" y="1152"/>
            <a:chExt cx="5280" cy="2352"/>
          </a:xfrm>
        </p:grpSpPr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 flipH="1"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reeform 2"/>
          <p:cNvSpPr>
            <a:spLocks/>
          </p:cNvSpPr>
          <p:nvPr/>
        </p:nvSpPr>
        <p:spPr bwMode="auto">
          <a:xfrm>
            <a:off x="647700" y="5943600"/>
            <a:ext cx="7581900" cy="698500"/>
          </a:xfrm>
          <a:custGeom>
            <a:avLst/>
            <a:gdLst>
              <a:gd name="T0" fmla="*/ 4584 w 5144"/>
              <a:gd name="T1" fmla="*/ 96 h 440"/>
              <a:gd name="T2" fmla="*/ 4488 w 5144"/>
              <a:gd name="T3" fmla="*/ 336 h 440"/>
              <a:gd name="T4" fmla="*/ 648 w 5144"/>
              <a:gd name="T5" fmla="*/ 384 h 440"/>
              <a:gd name="T6" fmla="*/ 600 w 5144"/>
              <a:gd name="T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44" h="440">
                <a:moveTo>
                  <a:pt x="4584" y="96"/>
                </a:moveTo>
                <a:cubicBezTo>
                  <a:pt x="4864" y="192"/>
                  <a:pt x="5144" y="288"/>
                  <a:pt x="4488" y="336"/>
                </a:cubicBezTo>
                <a:cubicBezTo>
                  <a:pt x="3832" y="384"/>
                  <a:pt x="1296" y="440"/>
                  <a:pt x="648" y="384"/>
                </a:cubicBezTo>
                <a:cubicBezTo>
                  <a:pt x="0" y="328"/>
                  <a:pt x="300" y="164"/>
                  <a:pt x="600" y="0"/>
                </a:cubicBezTo>
              </a:path>
            </a:pathLst>
          </a:custGeom>
          <a:noFill/>
          <a:ln w="5715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When will this break?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390900" y="1524000"/>
            <a:ext cx="2743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Task (  )</a:t>
            </a: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4991100" y="1676400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1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676400"/>
                        <a:ext cx="450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390900" y="3200400"/>
            <a:ext cx="2743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Automaton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3200400" y="4953000"/>
            <a:ext cx="3124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Hybrid controller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381000" y="4876800"/>
            <a:ext cx="2209800" cy="990600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Environment</a:t>
            </a:r>
          </a:p>
        </p:txBody>
      </p:sp>
      <p:grpSp>
        <p:nvGrpSpPr>
          <p:cNvPr id="174090" name="Group 10"/>
          <p:cNvGrpSpPr>
            <a:grpSpLocks/>
          </p:cNvGrpSpPr>
          <p:nvPr/>
        </p:nvGrpSpPr>
        <p:grpSpPr bwMode="auto">
          <a:xfrm>
            <a:off x="7162800" y="4876800"/>
            <a:ext cx="1628775" cy="1131888"/>
            <a:chOff x="2766" y="2407"/>
            <a:chExt cx="1842" cy="1776"/>
          </a:xfrm>
        </p:grpSpPr>
        <p:pic>
          <p:nvPicPr>
            <p:cNvPr id="174091" name="Picture 11" descr="nem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28151">
              <a:off x="2766" y="2427"/>
              <a:ext cx="504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9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456" y="2407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Freeform 13"/>
            <p:cNvSpPr>
              <a:spLocks/>
            </p:cNvSpPr>
            <p:nvPr/>
          </p:nvSpPr>
          <p:spPr bwMode="auto">
            <a:xfrm>
              <a:off x="2784" y="2407"/>
              <a:ext cx="1824" cy="1776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4" name="Rectangle 14"/>
            <p:cNvSpPr>
              <a:spLocks noChangeArrowheads="1"/>
            </p:cNvSpPr>
            <p:nvPr/>
          </p:nvSpPr>
          <p:spPr bwMode="auto">
            <a:xfrm>
              <a:off x="3456" y="2983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5" name="Freeform 15"/>
            <p:cNvSpPr>
              <a:spLocks/>
            </p:cNvSpPr>
            <p:nvPr/>
          </p:nvSpPr>
          <p:spPr bwMode="auto">
            <a:xfrm>
              <a:off x="3097" y="2873"/>
              <a:ext cx="1127" cy="830"/>
            </a:xfrm>
            <a:custGeom>
              <a:avLst/>
              <a:gdLst>
                <a:gd name="T0" fmla="*/ 1127 w 1127"/>
                <a:gd name="T1" fmla="*/ 772 h 830"/>
                <a:gd name="T2" fmla="*/ 1077 w 1127"/>
                <a:gd name="T3" fmla="*/ 705 h 830"/>
                <a:gd name="T4" fmla="*/ 1010 w 1127"/>
                <a:gd name="T5" fmla="*/ 663 h 830"/>
                <a:gd name="T6" fmla="*/ 985 w 1127"/>
                <a:gd name="T7" fmla="*/ 646 h 830"/>
                <a:gd name="T8" fmla="*/ 935 w 1127"/>
                <a:gd name="T9" fmla="*/ 630 h 830"/>
                <a:gd name="T10" fmla="*/ 651 w 1127"/>
                <a:gd name="T11" fmla="*/ 680 h 830"/>
                <a:gd name="T12" fmla="*/ 601 w 1127"/>
                <a:gd name="T13" fmla="*/ 830 h 830"/>
                <a:gd name="T14" fmla="*/ 551 w 1127"/>
                <a:gd name="T15" fmla="*/ 713 h 830"/>
                <a:gd name="T16" fmla="*/ 384 w 1127"/>
                <a:gd name="T17" fmla="*/ 630 h 830"/>
                <a:gd name="T18" fmla="*/ 284 w 1127"/>
                <a:gd name="T19" fmla="*/ 638 h 830"/>
                <a:gd name="T20" fmla="*/ 259 w 1127"/>
                <a:gd name="T21" fmla="*/ 646 h 830"/>
                <a:gd name="T22" fmla="*/ 250 w 1127"/>
                <a:gd name="T23" fmla="*/ 730 h 830"/>
                <a:gd name="T24" fmla="*/ 167 w 1127"/>
                <a:gd name="T25" fmla="*/ 797 h 830"/>
                <a:gd name="T26" fmla="*/ 200 w 1127"/>
                <a:gd name="T27" fmla="*/ 655 h 830"/>
                <a:gd name="T28" fmla="*/ 150 w 1127"/>
                <a:gd name="T29" fmla="*/ 488 h 830"/>
                <a:gd name="T30" fmla="*/ 75 w 1127"/>
                <a:gd name="T31" fmla="*/ 446 h 830"/>
                <a:gd name="T32" fmla="*/ 0 w 1127"/>
                <a:gd name="T33" fmla="*/ 404 h 830"/>
                <a:gd name="T34" fmla="*/ 100 w 1127"/>
                <a:gd name="T35" fmla="*/ 363 h 830"/>
                <a:gd name="T36" fmla="*/ 125 w 1127"/>
                <a:gd name="T37" fmla="*/ 354 h 830"/>
                <a:gd name="T38" fmla="*/ 134 w 1127"/>
                <a:gd name="T39" fmla="*/ 329 h 830"/>
                <a:gd name="T40" fmla="*/ 175 w 1127"/>
                <a:gd name="T41" fmla="*/ 287 h 830"/>
                <a:gd name="T42" fmla="*/ 200 w 1127"/>
                <a:gd name="T43" fmla="*/ 237 h 830"/>
                <a:gd name="T44" fmla="*/ 159 w 1127"/>
                <a:gd name="T45" fmla="*/ 70 h 830"/>
                <a:gd name="T46" fmla="*/ 142 w 1127"/>
                <a:gd name="T47" fmla="*/ 45 h 830"/>
                <a:gd name="T48" fmla="*/ 92 w 1127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7" h="830">
                  <a:moveTo>
                    <a:pt x="1127" y="772"/>
                  </a:moveTo>
                  <a:cubicBezTo>
                    <a:pt x="1116" y="739"/>
                    <a:pt x="1106" y="725"/>
                    <a:pt x="1077" y="705"/>
                  </a:cubicBezTo>
                  <a:cubicBezTo>
                    <a:pt x="1056" y="675"/>
                    <a:pt x="1044" y="674"/>
                    <a:pt x="1010" y="663"/>
                  </a:cubicBezTo>
                  <a:cubicBezTo>
                    <a:pt x="1002" y="657"/>
                    <a:pt x="994" y="650"/>
                    <a:pt x="985" y="646"/>
                  </a:cubicBezTo>
                  <a:cubicBezTo>
                    <a:pt x="969" y="639"/>
                    <a:pt x="935" y="630"/>
                    <a:pt x="935" y="630"/>
                  </a:cubicBezTo>
                  <a:cubicBezTo>
                    <a:pt x="875" y="632"/>
                    <a:pt x="684" y="577"/>
                    <a:pt x="651" y="680"/>
                  </a:cubicBezTo>
                  <a:cubicBezTo>
                    <a:pt x="646" y="750"/>
                    <a:pt x="669" y="808"/>
                    <a:pt x="601" y="830"/>
                  </a:cubicBezTo>
                  <a:cubicBezTo>
                    <a:pt x="537" y="809"/>
                    <a:pt x="588" y="750"/>
                    <a:pt x="551" y="713"/>
                  </a:cubicBezTo>
                  <a:cubicBezTo>
                    <a:pt x="506" y="668"/>
                    <a:pt x="445" y="642"/>
                    <a:pt x="384" y="630"/>
                  </a:cubicBezTo>
                  <a:cubicBezTo>
                    <a:pt x="351" y="633"/>
                    <a:pt x="317" y="634"/>
                    <a:pt x="284" y="638"/>
                  </a:cubicBezTo>
                  <a:cubicBezTo>
                    <a:pt x="275" y="639"/>
                    <a:pt x="262" y="638"/>
                    <a:pt x="259" y="646"/>
                  </a:cubicBezTo>
                  <a:cubicBezTo>
                    <a:pt x="249" y="672"/>
                    <a:pt x="254" y="702"/>
                    <a:pt x="250" y="730"/>
                  </a:cubicBezTo>
                  <a:cubicBezTo>
                    <a:pt x="243" y="772"/>
                    <a:pt x="202" y="784"/>
                    <a:pt x="167" y="797"/>
                  </a:cubicBezTo>
                  <a:cubicBezTo>
                    <a:pt x="173" y="727"/>
                    <a:pt x="167" y="706"/>
                    <a:pt x="200" y="655"/>
                  </a:cubicBezTo>
                  <a:cubicBezTo>
                    <a:pt x="196" y="582"/>
                    <a:pt x="223" y="511"/>
                    <a:pt x="150" y="488"/>
                  </a:cubicBezTo>
                  <a:cubicBezTo>
                    <a:pt x="93" y="449"/>
                    <a:pt x="119" y="460"/>
                    <a:pt x="75" y="446"/>
                  </a:cubicBezTo>
                  <a:cubicBezTo>
                    <a:pt x="50" y="429"/>
                    <a:pt x="25" y="421"/>
                    <a:pt x="0" y="404"/>
                  </a:cubicBezTo>
                  <a:cubicBezTo>
                    <a:pt x="15" y="358"/>
                    <a:pt x="52" y="369"/>
                    <a:pt x="100" y="363"/>
                  </a:cubicBezTo>
                  <a:cubicBezTo>
                    <a:pt x="108" y="360"/>
                    <a:pt x="119" y="360"/>
                    <a:pt x="125" y="354"/>
                  </a:cubicBezTo>
                  <a:cubicBezTo>
                    <a:pt x="131" y="348"/>
                    <a:pt x="130" y="337"/>
                    <a:pt x="134" y="329"/>
                  </a:cubicBezTo>
                  <a:cubicBezTo>
                    <a:pt x="148" y="300"/>
                    <a:pt x="149" y="305"/>
                    <a:pt x="175" y="287"/>
                  </a:cubicBezTo>
                  <a:cubicBezTo>
                    <a:pt x="181" y="269"/>
                    <a:pt x="199" y="256"/>
                    <a:pt x="200" y="237"/>
                  </a:cubicBezTo>
                  <a:cubicBezTo>
                    <a:pt x="203" y="182"/>
                    <a:pt x="219" y="92"/>
                    <a:pt x="159" y="70"/>
                  </a:cubicBezTo>
                  <a:cubicBezTo>
                    <a:pt x="153" y="62"/>
                    <a:pt x="150" y="52"/>
                    <a:pt x="142" y="45"/>
                  </a:cubicBezTo>
                  <a:cubicBezTo>
                    <a:pt x="90" y="0"/>
                    <a:pt x="92" y="33"/>
                    <a:pt x="92" y="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096" name="Picture 16" descr="robo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5"/>
              <a:ext cx="41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97" name="Freeform 17"/>
            <p:cNvSpPr>
              <a:spLocks/>
            </p:cNvSpPr>
            <p:nvPr/>
          </p:nvSpPr>
          <p:spPr bwMode="auto">
            <a:xfrm>
              <a:off x="3150" y="2797"/>
              <a:ext cx="48" cy="92"/>
            </a:xfrm>
            <a:custGeom>
              <a:avLst/>
              <a:gdLst>
                <a:gd name="T0" fmla="*/ 96 w 96"/>
                <a:gd name="T1" fmla="*/ 144 h 160"/>
                <a:gd name="T2" fmla="*/ 48 w 96"/>
                <a:gd name="T3" fmla="*/ 144 h 160"/>
                <a:gd name="T4" fmla="*/ 0 w 96"/>
                <a:gd name="T5" fmla="*/ 48 h 160"/>
                <a:gd name="T6" fmla="*/ 48 w 9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60">
                  <a:moveTo>
                    <a:pt x="96" y="144"/>
                  </a:moveTo>
                  <a:cubicBezTo>
                    <a:pt x="80" y="152"/>
                    <a:pt x="64" y="160"/>
                    <a:pt x="48" y="144"/>
                  </a:cubicBezTo>
                  <a:cubicBezTo>
                    <a:pt x="32" y="128"/>
                    <a:pt x="0" y="72"/>
                    <a:pt x="0" y="48"/>
                  </a:cubicBezTo>
                  <a:cubicBezTo>
                    <a:pt x="0" y="24"/>
                    <a:pt x="24" y="12"/>
                    <a:pt x="48" y="0"/>
                  </a:cubicBez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74098" name="AutoShape 18"/>
          <p:cNvSpPr>
            <a:spLocks noChangeArrowheads="1"/>
          </p:cNvSpPr>
          <p:nvPr/>
        </p:nvSpPr>
        <p:spPr bwMode="auto">
          <a:xfrm>
            <a:off x="4610100" y="2362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4953000" y="2428875"/>
            <a:ext cx="21828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l-GR" sz="2400">
                <a:latin typeface="Comic Sans MS" pitchFamily="66" charset="0"/>
              </a:rPr>
              <a:t>φ</a:t>
            </a:r>
            <a:r>
              <a:rPr lang="en-US" sz="2400">
                <a:latin typeface="Comic Sans MS" pitchFamily="66" charset="0"/>
              </a:rPr>
              <a:t> is realizable</a:t>
            </a:r>
            <a:endParaRPr lang="el-GR" sz="2400">
              <a:latin typeface="Comic Sans MS" pitchFamily="66" charset="0"/>
            </a:endParaRPr>
          </a:p>
        </p:txBody>
      </p:sp>
      <p:sp>
        <p:nvSpPr>
          <p:cNvPr id="174100" name="AutoShape 20"/>
          <p:cNvSpPr>
            <a:spLocks noChangeArrowheads="1"/>
          </p:cNvSpPr>
          <p:nvPr/>
        </p:nvSpPr>
        <p:spPr bwMode="auto">
          <a:xfrm>
            <a:off x="4610100" y="41148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4967288" y="4181475"/>
            <a:ext cx="3046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Bisimilar controllers</a:t>
            </a:r>
            <a:endParaRPr lang="el-GR" sz="2400">
              <a:latin typeface="Comic Sans MS" pitchFamily="66" charset="0"/>
            </a:endParaRPr>
          </a:p>
        </p:txBody>
      </p:sp>
      <p:sp>
        <p:nvSpPr>
          <p:cNvPr id="174102" name="AutoShape 22"/>
          <p:cNvSpPr>
            <a:spLocks noChangeArrowheads="1"/>
          </p:cNvSpPr>
          <p:nvPr/>
        </p:nvSpPr>
        <p:spPr bwMode="auto">
          <a:xfrm>
            <a:off x="26670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4103" name="AutoShape 23"/>
          <p:cNvSpPr>
            <a:spLocks noChangeArrowheads="1"/>
          </p:cNvSpPr>
          <p:nvPr/>
        </p:nvSpPr>
        <p:spPr bwMode="auto">
          <a:xfrm>
            <a:off x="6477000" y="5257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aphicFrame>
        <p:nvGraphicFramePr>
          <p:cNvPr id="174104" name="Object 24"/>
          <p:cNvGraphicFramePr>
            <a:graphicFrameLocks noChangeAspect="1"/>
          </p:cNvGraphicFramePr>
          <p:nvPr/>
        </p:nvGraphicFramePr>
        <p:xfrm>
          <a:off x="2659063" y="4572000"/>
          <a:ext cx="574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2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572000"/>
                        <a:ext cx="5746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5" name="Object 25"/>
          <p:cNvGraphicFramePr>
            <a:graphicFrameLocks noChangeAspect="1"/>
          </p:cNvGraphicFramePr>
          <p:nvPr/>
        </p:nvGraphicFramePr>
        <p:xfrm>
          <a:off x="6511925" y="4572000"/>
          <a:ext cx="574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3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4572000"/>
                        <a:ext cx="5746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10" name="Group 30"/>
          <p:cNvGrpSpPr>
            <a:grpSpLocks/>
          </p:cNvGrpSpPr>
          <p:nvPr/>
        </p:nvGrpSpPr>
        <p:grpSpPr bwMode="auto">
          <a:xfrm>
            <a:off x="2133600" y="4419600"/>
            <a:ext cx="5334000" cy="1981200"/>
            <a:chOff x="336" y="1152"/>
            <a:chExt cx="5280" cy="2352"/>
          </a:xfrm>
        </p:grpSpPr>
        <p:sp>
          <p:nvSpPr>
            <p:cNvPr id="174111" name="Line 31"/>
            <p:cNvSpPr>
              <a:spLocks noChangeShapeType="1"/>
            </p:cNvSpPr>
            <p:nvPr/>
          </p:nvSpPr>
          <p:spPr bwMode="auto">
            <a:xfrm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74112" name="Line 32"/>
            <p:cNvSpPr>
              <a:spLocks noChangeShapeType="1"/>
            </p:cNvSpPr>
            <p:nvPr/>
          </p:nvSpPr>
          <p:spPr bwMode="auto">
            <a:xfrm flipH="1"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74113" name="Line 33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reeform 2"/>
          <p:cNvSpPr>
            <a:spLocks/>
          </p:cNvSpPr>
          <p:nvPr/>
        </p:nvSpPr>
        <p:spPr bwMode="auto">
          <a:xfrm>
            <a:off x="685800" y="5943600"/>
            <a:ext cx="7581900" cy="698500"/>
          </a:xfrm>
          <a:custGeom>
            <a:avLst/>
            <a:gdLst>
              <a:gd name="T0" fmla="*/ 4584 w 5144"/>
              <a:gd name="T1" fmla="*/ 96 h 440"/>
              <a:gd name="T2" fmla="*/ 4488 w 5144"/>
              <a:gd name="T3" fmla="*/ 336 h 440"/>
              <a:gd name="T4" fmla="*/ 648 w 5144"/>
              <a:gd name="T5" fmla="*/ 384 h 440"/>
              <a:gd name="T6" fmla="*/ 600 w 5144"/>
              <a:gd name="T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44" h="440">
                <a:moveTo>
                  <a:pt x="4584" y="96"/>
                </a:moveTo>
                <a:cubicBezTo>
                  <a:pt x="4864" y="192"/>
                  <a:pt x="5144" y="288"/>
                  <a:pt x="4488" y="336"/>
                </a:cubicBezTo>
                <a:cubicBezTo>
                  <a:pt x="3832" y="384"/>
                  <a:pt x="1296" y="440"/>
                  <a:pt x="648" y="384"/>
                </a:cubicBezTo>
                <a:cubicBezTo>
                  <a:pt x="0" y="328"/>
                  <a:pt x="300" y="164"/>
                  <a:pt x="60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When will this break?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390900" y="1524000"/>
            <a:ext cx="2743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Task (  )</a:t>
            </a:r>
          </a:p>
        </p:txBody>
      </p:sp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4991100" y="1676400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3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676400"/>
                        <a:ext cx="450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390900" y="3200400"/>
            <a:ext cx="2743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Automaton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200400" y="4953000"/>
            <a:ext cx="3124200" cy="762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Hybrid controller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81000" y="4876800"/>
            <a:ext cx="2209800" cy="990600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r>
              <a:rPr lang="en-US"/>
              <a:t>Environment</a:t>
            </a:r>
          </a:p>
        </p:txBody>
      </p:sp>
      <p:grpSp>
        <p:nvGrpSpPr>
          <p:cNvPr id="175113" name="Group 9"/>
          <p:cNvGrpSpPr>
            <a:grpSpLocks/>
          </p:cNvGrpSpPr>
          <p:nvPr/>
        </p:nvGrpSpPr>
        <p:grpSpPr bwMode="auto">
          <a:xfrm>
            <a:off x="7162800" y="4876800"/>
            <a:ext cx="1628775" cy="1131888"/>
            <a:chOff x="2766" y="2407"/>
            <a:chExt cx="1842" cy="1776"/>
          </a:xfrm>
        </p:grpSpPr>
        <p:pic>
          <p:nvPicPr>
            <p:cNvPr id="175114" name="Picture 10" descr="nem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28151">
              <a:off x="2766" y="2427"/>
              <a:ext cx="504" cy="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1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456" y="2407"/>
              <a:ext cx="44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2784" y="2407"/>
              <a:ext cx="1824" cy="1776"/>
            </a:xfrm>
            <a:custGeom>
              <a:avLst/>
              <a:gdLst>
                <a:gd name="T0" fmla="*/ 0 w 1824"/>
                <a:gd name="T1" fmla="*/ 0 h 1872"/>
                <a:gd name="T2" fmla="*/ 480 w 1824"/>
                <a:gd name="T3" fmla="*/ 0 h 1872"/>
                <a:gd name="T4" fmla="*/ 480 w 1824"/>
                <a:gd name="T5" fmla="*/ 432 h 1872"/>
                <a:gd name="T6" fmla="*/ 816 w 1824"/>
                <a:gd name="T7" fmla="*/ 432 h 1872"/>
                <a:gd name="T8" fmla="*/ 816 w 1824"/>
                <a:gd name="T9" fmla="*/ 0 h 1872"/>
                <a:gd name="T10" fmla="*/ 1200 w 1824"/>
                <a:gd name="T11" fmla="*/ 0 h 1872"/>
                <a:gd name="T12" fmla="*/ 1200 w 1824"/>
                <a:gd name="T13" fmla="*/ 432 h 1872"/>
                <a:gd name="T14" fmla="*/ 1248 w 1824"/>
                <a:gd name="T15" fmla="*/ 432 h 1872"/>
                <a:gd name="T16" fmla="*/ 1248 w 1824"/>
                <a:gd name="T17" fmla="*/ 0 h 1872"/>
                <a:gd name="T18" fmla="*/ 1824 w 1824"/>
                <a:gd name="T19" fmla="*/ 0 h 1872"/>
                <a:gd name="T20" fmla="*/ 1824 w 1824"/>
                <a:gd name="T21" fmla="*/ 528 h 1872"/>
                <a:gd name="T22" fmla="*/ 1344 w 1824"/>
                <a:gd name="T23" fmla="*/ 528 h 1872"/>
                <a:gd name="T24" fmla="*/ 1344 w 1824"/>
                <a:gd name="T25" fmla="*/ 576 h 1872"/>
                <a:gd name="T26" fmla="*/ 1824 w 1824"/>
                <a:gd name="T27" fmla="*/ 576 h 1872"/>
                <a:gd name="T28" fmla="*/ 1824 w 1824"/>
                <a:gd name="T29" fmla="*/ 960 h 1872"/>
                <a:gd name="T30" fmla="*/ 1344 w 1824"/>
                <a:gd name="T31" fmla="*/ 960 h 1872"/>
                <a:gd name="T32" fmla="*/ 1344 w 1824"/>
                <a:gd name="T33" fmla="*/ 1008 h 1872"/>
                <a:gd name="T34" fmla="*/ 1824 w 1824"/>
                <a:gd name="T35" fmla="*/ 1008 h 1872"/>
                <a:gd name="T36" fmla="*/ 1824 w 1824"/>
                <a:gd name="T37" fmla="*/ 1872 h 1872"/>
                <a:gd name="T38" fmla="*/ 1248 w 1824"/>
                <a:gd name="T39" fmla="*/ 1872 h 1872"/>
                <a:gd name="T40" fmla="*/ 1248 w 1824"/>
                <a:gd name="T41" fmla="*/ 1248 h 1872"/>
                <a:gd name="T42" fmla="*/ 1152 w 1824"/>
                <a:gd name="T43" fmla="*/ 1248 h 1872"/>
                <a:gd name="T44" fmla="*/ 1152 w 1824"/>
                <a:gd name="T45" fmla="*/ 1872 h 1872"/>
                <a:gd name="T46" fmla="*/ 720 w 1824"/>
                <a:gd name="T47" fmla="*/ 1872 h 1872"/>
                <a:gd name="T48" fmla="*/ 720 w 1824"/>
                <a:gd name="T49" fmla="*/ 1248 h 1872"/>
                <a:gd name="T50" fmla="*/ 672 w 1824"/>
                <a:gd name="T51" fmla="*/ 1248 h 1872"/>
                <a:gd name="T52" fmla="*/ 672 w 1824"/>
                <a:gd name="T53" fmla="*/ 1872 h 1872"/>
                <a:gd name="T54" fmla="*/ 0 w 1824"/>
                <a:gd name="T55" fmla="*/ 1872 h 1872"/>
                <a:gd name="T56" fmla="*/ 0 w 1824"/>
                <a:gd name="T57" fmla="*/ 1152 h 1872"/>
                <a:gd name="T58" fmla="*/ 432 w 1824"/>
                <a:gd name="T59" fmla="*/ 1152 h 1872"/>
                <a:gd name="T60" fmla="*/ 432 w 1824"/>
                <a:gd name="T61" fmla="*/ 1104 h 1872"/>
                <a:gd name="T62" fmla="*/ 0 w 1824"/>
                <a:gd name="T63" fmla="*/ 1104 h 1872"/>
                <a:gd name="T64" fmla="*/ 0 w 1824"/>
                <a:gd name="T65" fmla="*/ 720 h 1872"/>
                <a:gd name="T66" fmla="*/ 384 w 1824"/>
                <a:gd name="T67" fmla="*/ 720 h 1872"/>
                <a:gd name="T68" fmla="*/ 384 w 1824"/>
                <a:gd name="T69" fmla="*/ 672 h 1872"/>
                <a:gd name="T70" fmla="*/ 0 w 1824"/>
                <a:gd name="T71" fmla="*/ 672 h 1872"/>
                <a:gd name="T72" fmla="*/ 0 w 1824"/>
                <a:gd name="T7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1872">
                  <a:moveTo>
                    <a:pt x="0" y="0"/>
                  </a:moveTo>
                  <a:lnTo>
                    <a:pt x="480" y="0"/>
                  </a:lnTo>
                  <a:lnTo>
                    <a:pt x="480" y="432"/>
                  </a:lnTo>
                  <a:lnTo>
                    <a:pt x="816" y="432"/>
                  </a:lnTo>
                  <a:lnTo>
                    <a:pt x="816" y="0"/>
                  </a:lnTo>
                  <a:lnTo>
                    <a:pt x="1200" y="0"/>
                  </a:lnTo>
                  <a:lnTo>
                    <a:pt x="1200" y="432"/>
                  </a:lnTo>
                  <a:lnTo>
                    <a:pt x="1248" y="432"/>
                  </a:lnTo>
                  <a:lnTo>
                    <a:pt x="1248" y="0"/>
                  </a:lnTo>
                  <a:lnTo>
                    <a:pt x="1824" y="0"/>
                  </a:lnTo>
                  <a:lnTo>
                    <a:pt x="1824" y="528"/>
                  </a:lnTo>
                  <a:lnTo>
                    <a:pt x="1344" y="528"/>
                  </a:lnTo>
                  <a:lnTo>
                    <a:pt x="1344" y="576"/>
                  </a:lnTo>
                  <a:lnTo>
                    <a:pt x="1824" y="576"/>
                  </a:lnTo>
                  <a:lnTo>
                    <a:pt x="1824" y="960"/>
                  </a:lnTo>
                  <a:lnTo>
                    <a:pt x="1344" y="960"/>
                  </a:lnTo>
                  <a:lnTo>
                    <a:pt x="1344" y="1008"/>
                  </a:lnTo>
                  <a:lnTo>
                    <a:pt x="1824" y="1008"/>
                  </a:lnTo>
                  <a:lnTo>
                    <a:pt x="1824" y="1872"/>
                  </a:lnTo>
                  <a:lnTo>
                    <a:pt x="1248" y="1872"/>
                  </a:lnTo>
                  <a:lnTo>
                    <a:pt x="1248" y="1248"/>
                  </a:lnTo>
                  <a:lnTo>
                    <a:pt x="1152" y="1248"/>
                  </a:lnTo>
                  <a:lnTo>
                    <a:pt x="1152" y="1872"/>
                  </a:lnTo>
                  <a:lnTo>
                    <a:pt x="720" y="1872"/>
                  </a:lnTo>
                  <a:lnTo>
                    <a:pt x="720" y="1248"/>
                  </a:lnTo>
                  <a:lnTo>
                    <a:pt x="672" y="1248"/>
                  </a:lnTo>
                  <a:lnTo>
                    <a:pt x="672" y="1872"/>
                  </a:lnTo>
                  <a:lnTo>
                    <a:pt x="0" y="1872"/>
                  </a:lnTo>
                  <a:lnTo>
                    <a:pt x="0" y="1152"/>
                  </a:lnTo>
                  <a:lnTo>
                    <a:pt x="432" y="1152"/>
                  </a:lnTo>
                  <a:lnTo>
                    <a:pt x="432" y="1104"/>
                  </a:lnTo>
                  <a:lnTo>
                    <a:pt x="0" y="1104"/>
                  </a:lnTo>
                  <a:lnTo>
                    <a:pt x="0" y="720"/>
                  </a:lnTo>
                  <a:lnTo>
                    <a:pt x="384" y="720"/>
                  </a:lnTo>
                  <a:lnTo>
                    <a:pt x="384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3456" y="2983"/>
              <a:ext cx="43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auto">
            <a:xfrm>
              <a:off x="3097" y="2873"/>
              <a:ext cx="1127" cy="830"/>
            </a:xfrm>
            <a:custGeom>
              <a:avLst/>
              <a:gdLst>
                <a:gd name="T0" fmla="*/ 1127 w 1127"/>
                <a:gd name="T1" fmla="*/ 772 h 830"/>
                <a:gd name="T2" fmla="*/ 1077 w 1127"/>
                <a:gd name="T3" fmla="*/ 705 h 830"/>
                <a:gd name="T4" fmla="*/ 1010 w 1127"/>
                <a:gd name="T5" fmla="*/ 663 h 830"/>
                <a:gd name="T6" fmla="*/ 985 w 1127"/>
                <a:gd name="T7" fmla="*/ 646 h 830"/>
                <a:gd name="T8" fmla="*/ 935 w 1127"/>
                <a:gd name="T9" fmla="*/ 630 h 830"/>
                <a:gd name="T10" fmla="*/ 651 w 1127"/>
                <a:gd name="T11" fmla="*/ 680 h 830"/>
                <a:gd name="T12" fmla="*/ 601 w 1127"/>
                <a:gd name="T13" fmla="*/ 830 h 830"/>
                <a:gd name="T14" fmla="*/ 551 w 1127"/>
                <a:gd name="T15" fmla="*/ 713 h 830"/>
                <a:gd name="T16" fmla="*/ 384 w 1127"/>
                <a:gd name="T17" fmla="*/ 630 h 830"/>
                <a:gd name="T18" fmla="*/ 284 w 1127"/>
                <a:gd name="T19" fmla="*/ 638 h 830"/>
                <a:gd name="T20" fmla="*/ 259 w 1127"/>
                <a:gd name="T21" fmla="*/ 646 h 830"/>
                <a:gd name="T22" fmla="*/ 250 w 1127"/>
                <a:gd name="T23" fmla="*/ 730 h 830"/>
                <a:gd name="T24" fmla="*/ 167 w 1127"/>
                <a:gd name="T25" fmla="*/ 797 h 830"/>
                <a:gd name="T26" fmla="*/ 200 w 1127"/>
                <a:gd name="T27" fmla="*/ 655 h 830"/>
                <a:gd name="T28" fmla="*/ 150 w 1127"/>
                <a:gd name="T29" fmla="*/ 488 h 830"/>
                <a:gd name="T30" fmla="*/ 75 w 1127"/>
                <a:gd name="T31" fmla="*/ 446 h 830"/>
                <a:gd name="T32" fmla="*/ 0 w 1127"/>
                <a:gd name="T33" fmla="*/ 404 h 830"/>
                <a:gd name="T34" fmla="*/ 100 w 1127"/>
                <a:gd name="T35" fmla="*/ 363 h 830"/>
                <a:gd name="T36" fmla="*/ 125 w 1127"/>
                <a:gd name="T37" fmla="*/ 354 h 830"/>
                <a:gd name="T38" fmla="*/ 134 w 1127"/>
                <a:gd name="T39" fmla="*/ 329 h 830"/>
                <a:gd name="T40" fmla="*/ 175 w 1127"/>
                <a:gd name="T41" fmla="*/ 287 h 830"/>
                <a:gd name="T42" fmla="*/ 200 w 1127"/>
                <a:gd name="T43" fmla="*/ 237 h 830"/>
                <a:gd name="T44" fmla="*/ 159 w 1127"/>
                <a:gd name="T45" fmla="*/ 70 h 830"/>
                <a:gd name="T46" fmla="*/ 142 w 1127"/>
                <a:gd name="T47" fmla="*/ 45 h 830"/>
                <a:gd name="T48" fmla="*/ 92 w 1127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7" h="830">
                  <a:moveTo>
                    <a:pt x="1127" y="772"/>
                  </a:moveTo>
                  <a:cubicBezTo>
                    <a:pt x="1116" y="739"/>
                    <a:pt x="1106" y="725"/>
                    <a:pt x="1077" y="705"/>
                  </a:cubicBezTo>
                  <a:cubicBezTo>
                    <a:pt x="1056" y="675"/>
                    <a:pt x="1044" y="674"/>
                    <a:pt x="1010" y="663"/>
                  </a:cubicBezTo>
                  <a:cubicBezTo>
                    <a:pt x="1002" y="657"/>
                    <a:pt x="994" y="650"/>
                    <a:pt x="985" y="646"/>
                  </a:cubicBezTo>
                  <a:cubicBezTo>
                    <a:pt x="969" y="639"/>
                    <a:pt x="935" y="630"/>
                    <a:pt x="935" y="630"/>
                  </a:cubicBezTo>
                  <a:cubicBezTo>
                    <a:pt x="875" y="632"/>
                    <a:pt x="684" y="577"/>
                    <a:pt x="651" y="680"/>
                  </a:cubicBezTo>
                  <a:cubicBezTo>
                    <a:pt x="646" y="750"/>
                    <a:pt x="669" y="808"/>
                    <a:pt x="601" y="830"/>
                  </a:cubicBezTo>
                  <a:cubicBezTo>
                    <a:pt x="537" y="809"/>
                    <a:pt x="588" y="750"/>
                    <a:pt x="551" y="713"/>
                  </a:cubicBezTo>
                  <a:cubicBezTo>
                    <a:pt x="506" y="668"/>
                    <a:pt x="445" y="642"/>
                    <a:pt x="384" y="630"/>
                  </a:cubicBezTo>
                  <a:cubicBezTo>
                    <a:pt x="351" y="633"/>
                    <a:pt x="317" y="634"/>
                    <a:pt x="284" y="638"/>
                  </a:cubicBezTo>
                  <a:cubicBezTo>
                    <a:pt x="275" y="639"/>
                    <a:pt x="262" y="638"/>
                    <a:pt x="259" y="646"/>
                  </a:cubicBezTo>
                  <a:cubicBezTo>
                    <a:pt x="249" y="672"/>
                    <a:pt x="254" y="702"/>
                    <a:pt x="250" y="730"/>
                  </a:cubicBezTo>
                  <a:cubicBezTo>
                    <a:pt x="243" y="772"/>
                    <a:pt x="202" y="784"/>
                    <a:pt x="167" y="797"/>
                  </a:cubicBezTo>
                  <a:cubicBezTo>
                    <a:pt x="173" y="727"/>
                    <a:pt x="167" y="706"/>
                    <a:pt x="200" y="655"/>
                  </a:cubicBezTo>
                  <a:cubicBezTo>
                    <a:pt x="196" y="582"/>
                    <a:pt x="223" y="511"/>
                    <a:pt x="150" y="488"/>
                  </a:cubicBezTo>
                  <a:cubicBezTo>
                    <a:pt x="93" y="449"/>
                    <a:pt x="119" y="460"/>
                    <a:pt x="75" y="446"/>
                  </a:cubicBezTo>
                  <a:cubicBezTo>
                    <a:pt x="50" y="429"/>
                    <a:pt x="25" y="421"/>
                    <a:pt x="0" y="404"/>
                  </a:cubicBezTo>
                  <a:cubicBezTo>
                    <a:pt x="15" y="358"/>
                    <a:pt x="52" y="369"/>
                    <a:pt x="100" y="363"/>
                  </a:cubicBezTo>
                  <a:cubicBezTo>
                    <a:pt x="108" y="360"/>
                    <a:pt x="119" y="360"/>
                    <a:pt x="125" y="354"/>
                  </a:cubicBezTo>
                  <a:cubicBezTo>
                    <a:pt x="131" y="348"/>
                    <a:pt x="130" y="337"/>
                    <a:pt x="134" y="329"/>
                  </a:cubicBezTo>
                  <a:cubicBezTo>
                    <a:pt x="148" y="300"/>
                    <a:pt x="149" y="305"/>
                    <a:pt x="175" y="287"/>
                  </a:cubicBezTo>
                  <a:cubicBezTo>
                    <a:pt x="181" y="269"/>
                    <a:pt x="199" y="256"/>
                    <a:pt x="200" y="237"/>
                  </a:cubicBezTo>
                  <a:cubicBezTo>
                    <a:pt x="203" y="182"/>
                    <a:pt x="219" y="92"/>
                    <a:pt x="159" y="70"/>
                  </a:cubicBezTo>
                  <a:cubicBezTo>
                    <a:pt x="153" y="62"/>
                    <a:pt x="150" y="52"/>
                    <a:pt x="142" y="45"/>
                  </a:cubicBezTo>
                  <a:cubicBezTo>
                    <a:pt x="90" y="0"/>
                    <a:pt x="92" y="33"/>
                    <a:pt x="92" y="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119" name="Picture 15" descr="robo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15"/>
              <a:ext cx="41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120" name="Freeform 16"/>
            <p:cNvSpPr>
              <a:spLocks/>
            </p:cNvSpPr>
            <p:nvPr/>
          </p:nvSpPr>
          <p:spPr bwMode="auto">
            <a:xfrm>
              <a:off x="3150" y="2797"/>
              <a:ext cx="48" cy="92"/>
            </a:xfrm>
            <a:custGeom>
              <a:avLst/>
              <a:gdLst>
                <a:gd name="T0" fmla="*/ 96 w 96"/>
                <a:gd name="T1" fmla="*/ 144 h 160"/>
                <a:gd name="T2" fmla="*/ 48 w 96"/>
                <a:gd name="T3" fmla="*/ 144 h 160"/>
                <a:gd name="T4" fmla="*/ 0 w 96"/>
                <a:gd name="T5" fmla="*/ 48 h 160"/>
                <a:gd name="T6" fmla="*/ 48 w 9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60">
                  <a:moveTo>
                    <a:pt x="96" y="144"/>
                  </a:moveTo>
                  <a:cubicBezTo>
                    <a:pt x="80" y="152"/>
                    <a:pt x="64" y="160"/>
                    <a:pt x="48" y="144"/>
                  </a:cubicBezTo>
                  <a:cubicBezTo>
                    <a:pt x="32" y="128"/>
                    <a:pt x="0" y="72"/>
                    <a:pt x="0" y="48"/>
                  </a:cubicBezTo>
                  <a:cubicBezTo>
                    <a:pt x="0" y="24"/>
                    <a:pt x="24" y="12"/>
                    <a:pt x="48" y="0"/>
                  </a:cubicBez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75121" name="AutoShape 17"/>
          <p:cNvSpPr>
            <a:spLocks noChangeArrowheads="1"/>
          </p:cNvSpPr>
          <p:nvPr/>
        </p:nvSpPr>
        <p:spPr bwMode="auto">
          <a:xfrm>
            <a:off x="4610100" y="2362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4953000" y="2428875"/>
            <a:ext cx="21828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l-GR" sz="2400">
                <a:latin typeface="Comic Sans MS" pitchFamily="66" charset="0"/>
              </a:rPr>
              <a:t>φ</a:t>
            </a:r>
            <a:r>
              <a:rPr lang="en-US" sz="2400">
                <a:latin typeface="Comic Sans MS" pitchFamily="66" charset="0"/>
              </a:rPr>
              <a:t> is realizable</a:t>
            </a:r>
            <a:endParaRPr lang="el-GR" sz="2400">
              <a:latin typeface="Comic Sans MS" pitchFamily="66" charset="0"/>
            </a:endParaRPr>
          </a:p>
        </p:txBody>
      </p:sp>
      <p:sp>
        <p:nvSpPr>
          <p:cNvPr id="175123" name="AutoShape 19"/>
          <p:cNvSpPr>
            <a:spLocks noChangeArrowheads="1"/>
          </p:cNvSpPr>
          <p:nvPr/>
        </p:nvSpPr>
        <p:spPr bwMode="auto">
          <a:xfrm>
            <a:off x="4610100" y="41148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4967288" y="4181475"/>
            <a:ext cx="3046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Bisimilar controllers</a:t>
            </a:r>
            <a:endParaRPr lang="el-GR" sz="2400">
              <a:latin typeface="Comic Sans MS" pitchFamily="66" charset="0"/>
            </a:endParaRPr>
          </a:p>
        </p:txBody>
      </p:sp>
      <p:sp>
        <p:nvSpPr>
          <p:cNvPr id="175125" name="AutoShape 21"/>
          <p:cNvSpPr>
            <a:spLocks noChangeArrowheads="1"/>
          </p:cNvSpPr>
          <p:nvPr/>
        </p:nvSpPr>
        <p:spPr bwMode="auto">
          <a:xfrm>
            <a:off x="26670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5126" name="AutoShape 22"/>
          <p:cNvSpPr>
            <a:spLocks noChangeArrowheads="1"/>
          </p:cNvSpPr>
          <p:nvPr/>
        </p:nvSpPr>
        <p:spPr bwMode="auto">
          <a:xfrm>
            <a:off x="6477000" y="5257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aphicFrame>
        <p:nvGraphicFramePr>
          <p:cNvPr id="175127" name="Object 23"/>
          <p:cNvGraphicFramePr>
            <a:graphicFrameLocks noChangeAspect="1"/>
          </p:cNvGraphicFramePr>
          <p:nvPr/>
        </p:nvGraphicFramePr>
        <p:xfrm>
          <a:off x="2659063" y="4572000"/>
          <a:ext cx="574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4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572000"/>
                        <a:ext cx="5746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8" name="Object 24"/>
          <p:cNvGraphicFramePr>
            <a:graphicFrameLocks noChangeAspect="1"/>
          </p:cNvGraphicFramePr>
          <p:nvPr/>
        </p:nvGraphicFramePr>
        <p:xfrm>
          <a:off x="6511925" y="4572000"/>
          <a:ext cx="5746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5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4572000"/>
                        <a:ext cx="5746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29" name="Group 25"/>
          <p:cNvGrpSpPr>
            <a:grpSpLocks/>
          </p:cNvGrpSpPr>
          <p:nvPr/>
        </p:nvGrpSpPr>
        <p:grpSpPr bwMode="auto">
          <a:xfrm>
            <a:off x="304800" y="4343400"/>
            <a:ext cx="2667000" cy="1981200"/>
            <a:chOff x="336" y="1152"/>
            <a:chExt cx="5280" cy="2352"/>
          </a:xfrm>
        </p:grpSpPr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75131" name="Line 27"/>
            <p:cNvSpPr>
              <a:spLocks noChangeShapeType="1"/>
            </p:cNvSpPr>
            <p:nvPr/>
          </p:nvSpPr>
          <p:spPr bwMode="auto">
            <a:xfrm flipH="1"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75133" name="Group 29"/>
          <p:cNvGrpSpPr>
            <a:grpSpLocks/>
          </p:cNvGrpSpPr>
          <p:nvPr/>
        </p:nvGrpSpPr>
        <p:grpSpPr bwMode="auto">
          <a:xfrm>
            <a:off x="6400800" y="4648200"/>
            <a:ext cx="685800" cy="838200"/>
            <a:chOff x="336" y="1152"/>
            <a:chExt cx="5280" cy="2352"/>
          </a:xfrm>
        </p:grpSpPr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 flipH="1">
              <a:off x="336" y="1152"/>
              <a:ext cx="5280" cy="23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When will this break?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Logical inconsistency</a:t>
            </a:r>
            <a:r>
              <a:rPr lang="en-US" sz="2400"/>
              <a:t> – “go to room 1 &amp; always stay in 4”</a:t>
            </a:r>
          </a:p>
          <a:p>
            <a:r>
              <a:rPr lang="en-US" sz="2400">
                <a:solidFill>
                  <a:srgbClr val="0000FF"/>
                </a:solidFill>
              </a:rPr>
              <a:t>Topologically impossible</a:t>
            </a:r>
            <a:r>
              <a:rPr lang="en-US" sz="2400"/>
              <a:t> – “go to room 5 &amp; always avoid 				      room 10”</a:t>
            </a:r>
          </a:p>
          <a:p>
            <a:pPr>
              <a:buFontTx/>
              <a:buNone/>
            </a:pP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→ </a:t>
            </a:r>
            <a:r>
              <a:rPr lang="en-US" sz="2400">
                <a:solidFill>
                  <a:srgbClr val="CC0000"/>
                </a:solidFill>
              </a:rPr>
              <a:t> No automaton is synthesized</a:t>
            </a:r>
          </a:p>
          <a:p>
            <a:pPr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0000FF"/>
                </a:solidFill>
              </a:rPr>
              <a:t>Environment behaves badly</a:t>
            </a:r>
            <a:r>
              <a:rPr lang="en-US" sz="2400"/>
              <a:t> – </a:t>
            </a:r>
          </a:p>
          <a:p>
            <a:pPr lvl="1"/>
            <a:r>
              <a:rPr lang="en-US" sz="2400"/>
              <a:t>Sensors inputs contradict assumptions (      is false)</a:t>
            </a:r>
          </a:p>
          <a:p>
            <a:pPr lvl="1"/>
            <a:r>
              <a:rPr lang="en-US" sz="2400"/>
              <a:t>“Violent” environment </a:t>
            </a:r>
          </a:p>
          <a:p>
            <a:pPr>
              <a:buFontTx/>
              <a:buNone/>
            </a:pPr>
            <a:endParaRPr lang="en-US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→ </a:t>
            </a:r>
            <a:r>
              <a:rPr lang="en-US" sz="2400">
                <a:solidFill>
                  <a:srgbClr val="CC0000"/>
                </a:solidFill>
              </a:rPr>
              <a:t> Execution may be incorrect or terminated prematurely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477000" y="3886200"/>
          <a:ext cx="5969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2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86200"/>
                        <a:ext cx="5969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6" name="Group 44"/>
          <p:cNvGrpSpPr>
            <a:grpSpLocks/>
          </p:cNvGrpSpPr>
          <p:nvPr/>
        </p:nvGrpSpPr>
        <p:grpSpPr bwMode="auto">
          <a:xfrm>
            <a:off x="5562600" y="3505200"/>
            <a:ext cx="3302000" cy="3155950"/>
            <a:chOff x="176" y="172"/>
            <a:chExt cx="1376" cy="1384"/>
          </a:xfrm>
        </p:grpSpPr>
        <p:pic>
          <p:nvPicPr>
            <p:cNvPr id="3102" name="Picture 30" descr="plot_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172"/>
              <a:ext cx="1376" cy="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V="1">
              <a:off x="1223" y="641"/>
              <a:ext cx="306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 flipV="1">
              <a:off x="1146" y="337"/>
              <a:ext cx="155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1248" y="414"/>
              <a:ext cx="227" cy="240"/>
            </a:xfrm>
            <a:custGeom>
              <a:avLst/>
              <a:gdLst>
                <a:gd name="T0" fmla="*/ 227 w 227"/>
                <a:gd name="T1" fmla="*/ 240 h 240"/>
                <a:gd name="T2" fmla="*/ 150 w 227"/>
                <a:gd name="T3" fmla="*/ 78 h 240"/>
                <a:gd name="T4" fmla="*/ 0 w 227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240">
                  <a:moveTo>
                    <a:pt x="227" y="240"/>
                  </a:moveTo>
                  <a:cubicBezTo>
                    <a:pt x="214" y="213"/>
                    <a:pt x="188" y="118"/>
                    <a:pt x="150" y="78"/>
                  </a:cubicBezTo>
                  <a:cubicBezTo>
                    <a:pt x="112" y="38"/>
                    <a:pt x="31" y="1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flipV="1">
              <a:off x="529" y="1211"/>
              <a:ext cx="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799" y="1061"/>
              <a:ext cx="40" cy="150"/>
            </a:xfrm>
            <a:custGeom>
              <a:avLst/>
              <a:gdLst>
                <a:gd name="T0" fmla="*/ 0 w 41"/>
                <a:gd name="T1" fmla="*/ 0 h 150"/>
                <a:gd name="T2" fmla="*/ 36 w 41"/>
                <a:gd name="T3" fmla="*/ 84 h 150"/>
                <a:gd name="T4" fmla="*/ 30 w 41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50">
                  <a:moveTo>
                    <a:pt x="0" y="0"/>
                  </a:moveTo>
                  <a:cubicBezTo>
                    <a:pt x="6" y="14"/>
                    <a:pt x="31" y="59"/>
                    <a:pt x="36" y="84"/>
                  </a:cubicBezTo>
                  <a:cubicBezTo>
                    <a:pt x="41" y="109"/>
                    <a:pt x="31" y="136"/>
                    <a:pt x="30" y="1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929" y="391"/>
              <a:ext cx="104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283" y="786"/>
              <a:ext cx="10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V="1">
              <a:off x="349" y="731"/>
              <a:ext cx="244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flipV="1">
              <a:off x="719" y="504"/>
              <a:ext cx="277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579" y="599"/>
              <a:ext cx="112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58788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128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3700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/>
              <a:r>
                <a:rPr lang="en-US" sz="1200" i="1">
                  <a:latin typeface="BankGothic Lt BT" pitchFamily="34" charset="0"/>
                </a:rPr>
                <a:t>L</a:t>
              </a:r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>
              <a:off x="243" y="1151"/>
              <a:ext cx="208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58788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128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3700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/>
              <a:r>
                <a:rPr lang="en-US" sz="1200" i="1">
                  <a:latin typeface="BankGothic Lt BT" pitchFamily="34" charset="0"/>
                </a:rPr>
                <a:t>(x, y)</a:t>
              </a:r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806" y="1046"/>
              <a:ext cx="11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58788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128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3700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/>
              <a:r>
                <a:rPr lang="en-US" sz="1200">
                  <a:latin typeface="BankGothic Lt BT" pitchFamily="34" charset="0"/>
                  <a:sym typeface="Times New Roman" pitchFamily="18" charset="0"/>
                </a:rPr>
                <a:t></a:t>
              </a:r>
            </a:p>
          </p:txBody>
        </p:sp>
        <p:sp>
          <p:nvSpPr>
            <p:cNvPr id="3115" name="Text Box 43"/>
            <p:cNvSpPr txBox="1">
              <a:spLocks noChangeArrowheads="1"/>
            </p:cNvSpPr>
            <p:nvPr/>
          </p:nvSpPr>
          <p:spPr bwMode="auto">
            <a:xfrm>
              <a:off x="1363" y="357"/>
              <a:ext cx="11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58788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128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370013"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 defTabSz="912813" rtl="1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defTabSz="912813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/>
              <a:r>
                <a:rPr lang="en-US" sz="1200">
                  <a:latin typeface="BankGothic Lt BT" pitchFamily="34" charset="0"/>
                  <a:sym typeface="Times New Roman" pitchFamily="18" charset="0"/>
                </a:rPr>
                <a:t></a:t>
              </a:r>
            </a:p>
          </p:txBody>
        </p:sp>
      </p:grpSp>
      <p:sp>
        <p:nvSpPr>
          <p:cNvPr id="3091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Incorporating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85800" y="2819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0000FF"/>
                </a:solidFill>
                <a:latin typeface="Palatino Linotype" pitchFamily="18" charset="0"/>
              </a:rPr>
              <a:t>Complex dynamics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381000" y="304800"/>
            <a:ext cx="4876800" cy="12192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23" name="Object 51"/>
          <p:cNvGraphicFramePr>
            <a:graphicFrameLocks noChangeAspect="1"/>
          </p:cNvGraphicFramePr>
          <p:nvPr/>
        </p:nvGraphicFramePr>
        <p:xfrm>
          <a:off x="406400" y="381000"/>
          <a:ext cx="48275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4" imgW="1777680" imgH="431640" progId="Equation.3">
                  <p:embed/>
                </p:oleObj>
              </mc:Choice>
              <mc:Fallback>
                <p:oleObj name="Equation" r:id="rId4" imgW="1777680" imgH="4316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81000"/>
                        <a:ext cx="482758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04800" y="4572000"/>
            <a:ext cx="3429000" cy="12192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25" name="Object 53"/>
          <p:cNvGraphicFramePr>
            <a:graphicFrameLocks noChangeAspect="1"/>
          </p:cNvGraphicFramePr>
          <p:nvPr/>
        </p:nvGraphicFramePr>
        <p:xfrm>
          <a:off x="422275" y="4648200"/>
          <a:ext cx="317341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6" imgW="1168200" imgH="457200" progId="Equation.3">
                  <p:embed/>
                </p:oleObj>
              </mc:Choice>
              <mc:Fallback>
                <p:oleObj name="Equation" r:id="rId6" imgW="1168200" imgH="457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648200"/>
                        <a:ext cx="3173413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parkway_intersection_expan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3" name="Picture 3" descr="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55663"/>
            <a:ext cx="399415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6576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648200" y="6342063"/>
            <a:ext cx="417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1800">
                <a:solidFill>
                  <a:srgbClr val="0000FF"/>
                </a:solidFill>
                <a:latin typeface="Comic Sans MS" pitchFamily="66" charset="0"/>
              </a:rPr>
              <a:t>*Images courtesy of David C. Conner </a:t>
            </a:r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Complex controllers </a:t>
            </a:r>
          </a:p>
        </p:txBody>
      </p:sp>
      <p:pic>
        <p:nvPicPr>
          <p:cNvPr id="133132" name="Picture 12" descr="conner_dy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048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LTLCon: control of linear systems</a:t>
            </a:r>
            <a:br>
              <a:rPr lang="en-US" sz="2400" b="1"/>
            </a:br>
            <a:r>
              <a:rPr lang="en-US" sz="2400" b="1"/>
              <a:t>from LTL formulas over linear predicates</a:t>
            </a:r>
          </a:p>
        </p:txBody>
      </p:sp>
      <p:pic>
        <p:nvPicPr>
          <p:cNvPr id="2129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343400" cy="3251200"/>
          </a:xfrm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04800" y="6324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  <a:latin typeface="Palatino Linotype" pitchFamily="18" charset="0"/>
              </a:rPr>
              <a:t>Marius Kloetzer Calin Belta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8100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" y="5484813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/>
              <a:t>Georgios E. Fainekos, Antoine Girard, Hadas Kress-Gazit, George J. Pappas. </a:t>
            </a:r>
            <a:r>
              <a:rPr lang="en-US" sz="1800" i="1"/>
              <a:t>Temporal Logic Motion Planning for Dynamic Robots</a:t>
            </a:r>
            <a:r>
              <a:rPr lang="en-US" sz="1800"/>
              <a:t>, Automatica. To appear.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Robust LTL</a:t>
            </a:r>
          </a:p>
        </p:txBody>
      </p:sp>
      <p:grpSp>
        <p:nvGrpSpPr>
          <p:cNvPr id="159833" name="Group 89"/>
          <p:cNvGrpSpPr>
            <a:grpSpLocks/>
          </p:cNvGrpSpPr>
          <p:nvPr/>
        </p:nvGrpSpPr>
        <p:grpSpPr bwMode="auto">
          <a:xfrm>
            <a:off x="3352800" y="1752600"/>
            <a:ext cx="5791200" cy="4495800"/>
            <a:chOff x="249" y="255"/>
            <a:chExt cx="5307" cy="3990"/>
          </a:xfrm>
        </p:grpSpPr>
        <p:pic>
          <p:nvPicPr>
            <p:cNvPr id="159834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5"/>
              <a:ext cx="5307" cy="3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9835" name="Group 91"/>
            <p:cNvGrpSpPr>
              <a:grpSpLocks/>
            </p:cNvGrpSpPr>
            <p:nvPr/>
          </p:nvGrpSpPr>
          <p:grpSpPr bwMode="auto">
            <a:xfrm>
              <a:off x="1973" y="1253"/>
              <a:ext cx="2238" cy="1689"/>
              <a:chOff x="2003" y="1299"/>
              <a:chExt cx="2147" cy="1643"/>
            </a:xfrm>
          </p:grpSpPr>
          <p:sp>
            <p:nvSpPr>
              <p:cNvPr id="159836" name="Freeform 92"/>
              <p:cNvSpPr>
                <a:spLocks/>
              </p:cNvSpPr>
              <p:nvPr/>
            </p:nvSpPr>
            <p:spPr bwMode="auto">
              <a:xfrm>
                <a:off x="2085" y="1381"/>
                <a:ext cx="1939" cy="1414"/>
              </a:xfrm>
              <a:custGeom>
                <a:avLst/>
                <a:gdLst>
                  <a:gd name="T0" fmla="*/ 216 w 1939"/>
                  <a:gd name="T1" fmla="*/ 1233 h 1414"/>
                  <a:gd name="T2" fmla="*/ 1077 w 1939"/>
                  <a:gd name="T3" fmla="*/ 1097 h 1414"/>
                  <a:gd name="T4" fmla="*/ 1712 w 1939"/>
                  <a:gd name="T5" fmla="*/ 1414 h 1414"/>
                  <a:gd name="T6" fmla="*/ 1894 w 1939"/>
                  <a:gd name="T7" fmla="*/ 1097 h 1414"/>
                  <a:gd name="T8" fmla="*/ 1440 w 1939"/>
                  <a:gd name="T9" fmla="*/ 416 h 1414"/>
                  <a:gd name="T10" fmla="*/ 896 w 1939"/>
                  <a:gd name="T11" fmla="*/ 53 h 1414"/>
                  <a:gd name="T12" fmla="*/ 125 w 1939"/>
                  <a:gd name="T13" fmla="*/ 99 h 1414"/>
                  <a:gd name="T14" fmla="*/ 146 w 1939"/>
                  <a:gd name="T15" fmla="*/ 581 h 1414"/>
                  <a:gd name="T16" fmla="*/ 80 w 1939"/>
                  <a:gd name="T17" fmla="*/ 1051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9" h="1414">
                    <a:moveTo>
                      <a:pt x="216" y="1233"/>
                    </a:moveTo>
                    <a:cubicBezTo>
                      <a:pt x="522" y="1150"/>
                      <a:pt x="828" y="1067"/>
                      <a:pt x="1077" y="1097"/>
                    </a:cubicBezTo>
                    <a:cubicBezTo>
                      <a:pt x="1326" y="1127"/>
                      <a:pt x="1576" y="1414"/>
                      <a:pt x="1712" y="1414"/>
                    </a:cubicBezTo>
                    <a:cubicBezTo>
                      <a:pt x="1848" y="1414"/>
                      <a:pt x="1939" y="1263"/>
                      <a:pt x="1894" y="1097"/>
                    </a:cubicBezTo>
                    <a:cubicBezTo>
                      <a:pt x="1849" y="931"/>
                      <a:pt x="1606" y="590"/>
                      <a:pt x="1440" y="416"/>
                    </a:cubicBezTo>
                    <a:cubicBezTo>
                      <a:pt x="1274" y="242"/>
                      <a:pt x="1115" y="106"/>
                      <a:pt x="896" y="53"/>
                    </a:cubicBezTo>
                    <a:cubicBezTo>
                      <a:pt x="677" y="0"/>
                      <a:pt x="250" y="11"/>
                      <a:pt x="125" y="99"/>
                    </a:cubicBezTo>
                    <a:cubicBezTo>
                      <a:pt x="0" y="187"/>
                      <a:pt x="153" y="422"/>
                      <a:pt x="146" y="581"/>
                    </a:cubicBezTo>
                    <a:cubicBezTo>
                      <a:pt x="139" y="740"/>
                      <a:pt x="94" y="953"/>
                      <a:pt x="80" y="1051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7" name="Freeform 93"/>
              <p:cNvSpPr>
                <a:spLocks/>
              </p:cNvSpPr>
              <p:nvPr/>
            </p:nvSpPr>
            <p:spPr bwMode="auto">
              <a:xfrm>
                <a:off x="2144" y="1525"/>
                <a:ext cx="1813" cy="1222"/>
              </a:xfrm>
              <a:custGeom>
                <a:avLst/>
                <a:gdLst>
                  <a:gd name="T0" fmla="*/ 66 w 1813"/>
                  <a:gd name="T1" fmla="*/ 1030 h 1222"/>
                  <a:gd name="T2" fmla="*/ 1007 w 1813"/>
                  <a:gd name="T3" fmla="*/ 861 h 1222"/>
                  <a:gd name="T4" fmla="*/ 1621 w 1813"/>
                  <a:gd name="T5" fmla="*/ 1203 h 1222"/>
                  <a:gd name="T6" fmla="*/ 1755 w 1813"/>
                  <a:gd name="T7" fmla="*/ 973 h 1222"/>
                  <a:gd name="T8" fmla="*/ 1272 w 1813"/>
                  <a:gd name="T9" fmla="*/ 344 h 1222"/>
                  <a:gd name="T10" fmla="*/ 945 w 1813"/>
                  <a:gd name="T11" fmla="*/ 92 h 1222"/>
                  <a:gd name="T12" fmla="*/ 762 w 1813"/>
                  <a:gd name="T13" fmla="*/ 33 h 1222"/>
                  <a:gd name="T14" fmla="*/ 512 w 1813"/>
                  <a:gd name="T15" fmla="*/ 4 h 1222"/>
                  <a:gd name="T16" fmla="*/ 149 w 1813"/>
                  <a:gd name="T17" fmla="*/ 63 h 1222"/>
                  <a:gd name="T18" fmla="*/ 149 w 1813"/>
                  <a:gd name="T19" fmla="*/ 307 h 1222"/>
                  <a:gd name="T20" fmla="*/ 163 w 1813"/>
                  <a:gd name="T21" fmla="*/ 611 h 1222"/>
                  <a:gd name="T22" fmla="*/ 0 w 1813"/>
                  <a:gd name="T23" fmla="*/ 96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3" h="1222">
                    <a:moveTo>
                      <a:pt x="66" y="1030"/>
                    </a:moveTo>
                    <a:cubicBezTo>
                      <a:pt x="223" y="1004"/>
                      <a:pt x="748" y="831"/>
                      <a:pt x="1007" y="861"/>
                    </a:cubicBezTo>
                    <a:cubicBezTo>
                      <a:pt x="1266" y="890"/>
                      <a:pt x="1496" y="1184"/>
                      <a:pt x="1621" y="1203"/>
                    </a:cubicBezTo>
                    <a:cubicBezTo>
                      <a:pt x="1746" y="1222"/>
                      <a:pt x="1813" y="1116"/>
                      <a:pt x="1755" y="973"/>
                    </a:cubicBezTo>
                    <a:cubicBezTo>
                      <a:pt x="1697" y="830"/>
                      <a:pt x="1407" y="491"/>
                      <a:pt x="1272" y="344"/>
                    </a:cubicBezTo>
                    <a:cubicBezTo>
                      <a:pt x="1137" y="197"/>
                      <a:pt x="1030" y="144"/>
                      <a:pt x="945" y="92"/>
                    </a:cubicBezTo>
                    <a:cubicBezTo>
                      <a:pt x="860" y="40"/>
                      <a:pt x="834" y="47"/>
                      <a:pt x="762" y="33"/>
                    </a:cubicBezTo>
                    <a:cubicBezTo>
                      <a:pt x="691" y="19"/>
                      <a:pt x="614" y="0"/>
                      <a:pt x="512" y="4"/>
                    </a:cubicBezTo>
                    <a:cubicBezTo>
                      <a:pt x="410" y="9"/>
                      <a:pt x="210" y="12"/>
                      <a:pt x="149" y="63"/>
                    </a:cubicBezTo>
                    <a:cubicBezTo>
                      <a:pt x="89" y="113"/>
                      <a:pt x="147" y="216"/>
                      <a:pt x="149" y="307"/>
                    </a:cubicBezTo>
                    <a:cubicBezTo>
                      <a:pt x="151" y="399"/>
                      <a:pt x="188" y="502"/>
                      <a:pt x="163" y="611"/>
                    </a:cubicBezTo>
                    <a:cubicBezTo>
                      <a:pt x="138" y="720"/>
                      <a:pt x="27" y="902"/>
                      <a:pt x="0" y="960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9838" name="Group 94"/>
              <p:cNvGrpSpPr>
                <a:grpSpLocks/>
              </p:cNvGrpSpPr>
              <p:nvPr/>
            </p:nvGrpSpPr>
            <p:grpSpPr bwMode="auto">
              <a:xfrm>
                <a:off x="2003" y="1299"/>
                <a:ext cx="2147" cy="1643"/>
                <a:chOff x="2003" y="1299"/>
                <a:chExt cx="2147" cy="1643"/>
              </a:xfrm>
            </p:grpSpPr>
            <p:sp>
              <p:nvSpPr>
                <p:cNvPr id="159839" name="Oval 95"/>
                <p:cNvSpPr>
                  <a:spLocks noChangeArrowheads="1"/>
                </p:cNvSpPr>
                <p:nvPr/>
              </p:nvSpPr>
              <p:spPr bwMode="auto">
                <a:xfrm>
                  <a:off x="2165" y="2478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0" name="Oval 96"/>
                <p:cNvSpPr>
                  <a:spLocks noChangeArrowheads="1"/>
                </p:cNvSpPr>
                <p:nvPr/>
              </p:nvSpPr>
              <p:spPr bwMode="auto">
                <a:xfrm>
                  <a:off x="3026" y="2341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1" name="Oval 97"/>
                <p:cNvSpPr>
                  <a:spLocks noChangeArrowheads="1"/>
                </p:cNvSpPr>
                <p:nvPr/>
              </p:nvSpPr>
              <p:spPr bwMode="auto">
                <a:xfrm>
                  <a:off x="3661" y="2659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2" name="Oval 98"/>
                <p:cNvSpPr>
                  <a:spLocks noChangeArrowheads="1"/>
                </p:cNvSpPr>
                <p:nvPr/>
              </p:nvSpPr>
              <p:spPr bwMode="auto">
                <a:xfrm>
                  <a:off x="3797" y="2251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3" name="Oval 99"/>
                <p:cNvSpPr>
                  <a:spLocks noChangeArrowheads="1"/>
                </p:cNvSpPr>
                <p:nvPr/>
              </p:nvSpPr>
              <p:spPr bwMode="auto">
                <a:xfrm>
                  <a:off x="2981" y="1344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4" name="Oval 100"/>
                <p:cNvSpPr>
                  <a:spLocks noChangeArrowheads="1"/>
                </p:cNvSpPr>
                <p:nvPr/>
              </p:nvSpPr>
              <p:spPr bwMode="auto">
                <a:xfrm>
                  <a:off x="2074" y="1389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5" name="Oval 101"/>
                <p:cNvSpPr>
                  <a:spLocks noChangeArrowheads="1"/>
                </p:cNvSpPr>
                <p:nvPr/>
              </p:nvSpPr>
              <p:spPr bwMode="auto">
                <a:xfrm>
                  <a:off x="2028" y="2296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846" name="Freeform 102"/>
                <p:cNvSpPr>
                  <a:spLocks/>
                </p:cNvSpPr>
                <p:nvPr/>
              </p:nvSpPr>
              <p:spPr bwMode="auto">
                <a:xfrm>
                  <a:off x="2258" y="1543"/>
                  <a:ext cx="1613" cy="1136"/>
                </a:xfrm>
                <a:custGeom>
                  <a:avLst/>
                  <a:gdLst>
                    <a:gd name="T0" fmla="*/ 0 w 1613"/>
                    <a:gd name="T1" fmla="*/ 955 h 1136"/>
                    <a:gd name="T2" fmla="*/ 904 w 1613"/>
                    <a:gd name="T3" fmla="*/ 798 h 1136"/>
                    <a:gd name="T4" fmla="*/ 1494 w 1613"/>
                    <a:gd name="T5" fmla="*/ 1116 h 1136"/>
                    <a:gd name="T6" fmla="*/ 1554 w 1613"/>
                    <a:gd name="T7" fmla="*/ 915 h 1136"/>
                    <a:gd name="T8" fmla="*/ 1138 w 1613"/>
                    <a:gd name="T9" fmla="*/ 312 h 1136"/>
                    <a:gd name="T10" fmla="*/ 844 w 1613"/>
                    <a:gd name="T11" fmla="*/ 85 h 1136"/>
                    <a:gd name="T12" fmla="*/ 669 w 1613"/>
                    <a:gd name="T13" fmla="*/ 31 h 1136"/>
                    <a:gd name="T14" fmla="*/ 428 w 1613"/>
                    <a:gd name="T15" fmla="*/ 4 h 1136"/>
                    <a:gd name="T16" fmla="*/ 80 w 1613"/>
                    <a:gd name="T17" fmla="*/ 58 h 1136"/>
                    <a:gd name="T18" fmla="*/ 80 w 1613"/>
                    <a:gd name="T19" fmla="*/ 285 h 1136"/>
                    <a:gd name="T20" fmla="*/ 93 w 1613"/>
                    <a:gd name="T21" fmla="*/ 567 h 1136"/>
                    <a:gd name="T22" fmla="*/ 43 w 1613"/>
                    <a:gd name="T23" fmla="*/ 889 h 1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13" h="1136">
                      <a:moveTo>
                        <a:pt x="0" y="955"/>
                      </a:moveTo>
                      <a:cubicBezTo>
                        <a:pt x="151" y="931"/>
                        <a:pt x="655" y="771"/>
                        <a:pt x="904" y="798"/>
                      </a:cubicBezTo>
                      <a:cubicBezTo>
                        <a:pt x="1153" y="825"/>
                        <a:pt x="1386" y="1096"/>
                        <a:pt x="1494" y="1116"/>
                      </a:cubicBezTo>
                      <a:cubicBezTo>
                        <a:pt x="1602" y="1136"/>
                        <a:pt x="1613" y="1049"/>
                        <a:pt x="1554" y="915"/>
                      </a:cubicBezTo>
                      <a:cubicBezTo>
                        <a:pt x="1495" y="781"/>
                        <a:pt x="1256" y="450"/>
                        <a:pt x="1138" y="312"/>
                      </a:cubicBezTo>
                      <a:cubicBezTo>
                        <a:pt x="1020" y="174"/>
                        <a:pt x="922" y="132"/>
                        <a:pt x="844" y="85"/>
                      </a:cubicBezTo>
                      <a:cubicBezTo>
                        <a:pt x="766" y="38"/>
                        <a:pt x="738" y="44"/>
                        <a:pt x="669" y="31"/>
                      </a:cubicBezTo>
                      <a:cubicBezTo>
                        <a:pt x="600" y="18"/>
                        <a:pt x="526" y="0"/>
                        <a:pt x="428" y="4"/>
                      </a:cubicBezTo>
                      <a:cubicBezTo>
                        <a:pt x="330" y="8"/>
                        <a:pt x="138" y="11"/>
                        <a:pt x="80" y="58"/>
                      </a:cubicBezTo>
                      <a:cubicBezTo>
                        <a:pt x="22" y="105"/>
                        <a:pt x="78" y="200"/>
                        <a:pt x="80" y="285"/>
                      </a:cubicBezTo>
                      <a:cubicBezTo>
                        <a:pt x="82" y="370"/>
                        <a:pt x="99" y="466"/>
                        <a:pt x="93" y="567"/>
                      </a:cubicBezTo>
                      <a:cubicBezTo>
                        <a:pt x="87" y="668"/>
                        <a:pt x="53" y="822"/>
                        <a:pt x="43" y="88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47" name="Freeform 103"/>
                <p:cNvSpPr>
                  <a:spLocks/>
                </p:cNvSpPr>
                <p:nvPr/>
              </p:nvSpPr>
              <p:spPr bwMode="auto">
                <a:xfrm>
                  <a:off x="2003" y="1299"/>
                  <a:ext cx="2147" cy="1643"/>
                </a:xfrm>
                <a:custGeom>
                  <a:avLst/>
                  <a:gdLst>
                    <a:gd name="T0" fmla="*/ 322 w 2147"/>
                    <a:gd name="T1" fmla="*/ 1454 h 1643"/>
                    <a:gd name="T2" fmla="*/ 1152 w 2147"/>
                    <a:gd name="T3" fmla="*/ 1320 h 1643"/>
                    <a:gd name="T4" fmla="*/ 1728 w 2147"/>
                    <a:gd name="T5" fmla="*/ 1614 h 1643"/>
                    <a:gd name="T6" fmla="*/ 2023 w 2147"/>
                    <a:gd name="T7" fmla="*/ 1494 h 1643"/>
                    <a:gd name="T8" fmla="*/ 2076 w 2147"/>
                    <a:gd name="T9" fmla="*/ 1052 h 1643"/>
                    <a:gd name="T10" fmla="*/ 1594 w 2147"/>
                    <a:gd name="T11" fmla="*/ 382 h 1643"/>
                    <a:gd name="T12" fmla="*/ 1192 w 2147"/>
                    <a:gd name="T13" fmla="*/ 61 h 1643"/>
                    <a:gd name="T14" fmla="*/ 482 w 2147"/>
                    <a:gd name="T15" fmla="*/ 20 h 1643"/>
                    <a:gd name="T16" fmla="*/ 67 w 2147"/>
                    <a:gd name="T17" fmla="*/ 181 h 1643"/>
                    <a:gd name="T18" fmla="*/ 81 w 2147"/>
                    <a:gd name="T19" fmla="*/ 623 h 1643"/>
                    <a:gd name="T20" fmla="*/ 27 w 2147"/>
                    <a:gd name="T21" fmla="*/ 1092 h 1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47" h="1643">
                      <a:moveTo>
                        <a:pt x="322" y="1454"/>
                      </a:moveTo>
                      <a:cubicBezTo>
                        <a:pt x="460" y="1432"/>
                        <a:pt x="918" y="1293"/>
                        <a:pt x="1152" y="1320"/>
                      </a:cubicBezTo>
                      <a:cubicBezTo>
                        <a:pt x="1386" y="1347"/>
                        <a:pt x="1583" y="1585"/>
                        <a:pt x="1728" y="1614"/>
                      </a:cubicBezTo>
                      <a:cubicBezTo>
                        <a:pt x="1873" y="1643"/>
                        <a:pt x="1965" y="1588"/>
                        <a:pt x="2023" y="1494"/>
                      </a:cubicBezTo>
                      <a:cubicBezTo>
                        <a:pt x="2081" y="1400"/>
                        <a:pt x="2147" y="1237"/>
                        <a:pt x="2076" y="1052"/>
                      </a:cubicBezTo>
                      <a:cubicBezTo>
                        <a:pt x="2005" y="867"/>
                        <a:pt x="1741" y="547"/>
                        <a:pt x="1594" y="382"/>
                      </a:cubicBezTo>
                      <a:cubicBezTo>
                        <a:pt x="1447" y="217"/>
                        <a:pt x="1377" y="121"/>
                        <a:pt x="1192" y="61"/>
                      </a:cubicBezTo>
                      <a:cubicBezTo>
                        <a:pt x="1007" y="1"/>
                        <a:pt x="669" y="0"/>
                        <a:pt x="482" y="20"/>
                      </a:cubicBezTo>
                      <a:cubicBezTo>
                        <a:pt x="295" y="40"/>
                        <a:pt x="134" y="81"/>
                        <a:pt x="67" y="181"/>
                      </a:cubicBezTo>
                      <a:cubicBezTo>
                        <a:pt x="0" y="281"/>
                        <a:pt x="88" y="471"/>
                        <a:pt x="81" y="623"/>
                      </a:cubicBezTo>
                      <a:cubicBezTo>
                        <a:pt x="74" y="775"/>
                        <a:pt x="38" y="994"/>
                        <a:pt x="27" y="1092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48" name="Oval 104"/>
                <p:cNvSpPr>
                  <a:spLocks noChangeArrowheads="1"/>
                </p:cNvSpPr>
                <p:nvPr/>
              </p:nvSpPr>
              <p:spPr bwMode="auto">
                <a:xfrm>
                  <a:off x="3334" y="1616"/>
                  <a:ext cx="272" cy="272"/>
                </a:xfrm>
                <a:prstGeom prst="ellipse">
                  <a:avLst/>
                </a:prstGeom>
                <a:noFill/>
                <a:ln w="19050" algn="ctr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59849" name="trajBoth_exmp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624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850" name="difzx_exmp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757488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59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975" fill="hold"/>
                                        <p:tgtEl>
                                          <p:spTgt spid="159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9849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9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59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49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985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9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9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50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Handling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85800" y="2743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0000FF"/>
                </a:solidFill>
                <a:latin typeface="Palatino Linotype" pitchFamily="18" charset="0"/>
              </a:rPr>
              <a:t>Multiple Robots</a:t>
            </a:r>
          </a:p>
        </p:txBody>
      </p:sp>
      <p:pic>
        <p:nvPicPr>
          <p:cNvPr id="184326" name="Picture 6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79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79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79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previous work: planning in AI and control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 i="1"/>
              <a:t>Schoppers</a:t>
            </a:r>
            <a:r>
              <a:rPr lang="en-US" sz="2000"/>
              <a:t>. </a:t>
            </a:r>
            <a:r>
              <a:rPr lang="en-US" sz="2000" b="1"/>
              <a:t>Universal plans</a:t>
            </a:r>
            <a:r>
              <a:rPr lang="en-US" sz="2000"/>
              <a:t> for reactive robots in unpredictable environments. IJCAI 1987. </a:t>
            </a:r>
          </a:p>
          <a:p>
            <a:pPr marL="609600" indent="-609600">
              <a:lnSpc>
                <a:spcPct val="90000"/>
              </a:lnSpc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 i="1"/>
              <a:t>LaValle</a:t>
            </a:r>
            <a:r>
              <a:rPr lang="en-US" sz="2000"/>
              <a:t>. Planning Algorithms. Cambridge University Press, Cambridge, 2006</a:t>
            </a:r>
          </a:p>
          <a:p>
            <a:pPr marL="609600" indent="-609600">
              <a:lnSpc>
                <a:spcPct val="90000"/>
              </a:lnSpc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 i="1"/>
              <a:t>Burridge, Rizzi, and Koditschek</a:t>
            </a:r>
            <a:r>
              <a:rPr lang="en-US" sz="2000"/>
              <a:t>, </a:t>
            </a:r>
            <a:r>
              <a:rPr lang="en-US" sz="2000" b="1"/>
              <a:t>Sequential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/>
              <a:t>composition</a:t>
            </a:r>
            <a:r>
              <a:rPr lang="en-US" sz="2000"/>
              <a:t> of dynamically dexterous robot behaviors, </a:t>
            </a:r>
            <a:r>
              <a:rPr lang="en-US" sz="2000" i="1"/>
              <a:t>J. of Robotics Research</a:t>
            </a:r>
            <a:r>
              <a:rPr lang="en-US" sz="2000"/>
              <a:t>, 1999.</a:t>
            </a:r>
          </a:p>
          <a:p>
            <a:pPr marL="609600" indent="-609600">
              <a:lnSpc>
                <a:spcPct val="90000"/>
              </a:lnSpc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 i="1"/>
              <a:t>Choset, Lynch, Hutchinson, Kantor, Burgard, Kavraki  &amp; Thrun</a:t>
            </a:r>
            <a:r>
              <a:rPr lang="en-US" sz="2000"/>
              <a:t>. </a:t>
            </a:r>
            <a:r>
              <a:rPr lang="en-US" sz="2000">
                <a:solidFill>
                  <a:srgbClr val="000000"/>
                </a:solidFill>
              </a:rPr>
              <a:t>Principles of Robot Motion: Theory, Algorithms, and Implementations. MIT Press, Boston, 2005.</a:t>
            </a:r>
            <a:r>
              <a:rPr lang="en-US" sz="2000"/>
              <a:t>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2000"/>
          </a:p>
          <a:p>
            <a:pPr marL="609600" indent="-609600">
              <a:spcBef>
                <a:spcPct val="0"/>
              </a:spcBef>
            </a:pPr>
            <a:r>
              <a:rPr lang="en-US" sz="2000" i="1"/>
              <a:t>Frazzoli, Dahleh, &amp; Feron</a:t>
            </a:r>
            <a:r>
              <a:rPr lang="en-US" sz="2000"/>
              <a:t>, </a:t>
            </a:r>
            <a:r>
              <a:rPr lang="en-US" sz="2000" b="1"/>
              <a:t>Maneuver-based motion planning </a:t>
            </a:r>
            <a:r>
              <a:rPr lang="en-US" sz="2000"/>
              <a:t>for nonlinear systems with symmetries, IEEE Trans. Robot., 2005.</a:t>
            </a:r>
          </a:p>
          <a:p>
            <a:pPr marL="609600" indent="-609600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>
                <a:solidFill>
                  <a:srgbClr val="0000FF"/>
                </a:solidFill>
              </a:rPr>
              <a:t>Decentralized</a:t>
            </a:r>
            <a:r>
              <a:rPr lang="en-US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Automaton for each robot</a:t>
            </a:r>
          </a:p>
          <a:p>
            <a:pPr>
              <a:lnSpc>
                <a:spcPct val="90000"/>
              </a:lnSpc>
            </a:pPr>
            <a:r>
              <a:rPr lang="en-US"/>
              <a:t>Other robots are a part of the environment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Scales well*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Hard to provide global guarantees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>
                <a:solidFill>
                  <a:srgbClr val="0000FF"/>
                </a:solidFill>
              </a:rPr>
              <a:t>Centralized</a:t>
            </a:r>
          </a:p>
          <a:p>
            <a:pPr>
              <a:lnSpc>
                <a:spcPct val="90000"/>
              </a:lnSpc>
            </a:pPr>
            <a:r>
              <a:rPr lang="en-US"/>
              <a:t>One automaton for all robots</a:t>
            </a:r>
          </a:p>
          <a:p>
            <a:pPr>
              <a:lnSpc>
                <a:spcPct val="90000"/>
              </a:lnSpc>
            </a:pPr>
            <a:r>
              <a:rPr lang="en-US"/>
              <a:t>Multi robot controllers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Global guarantees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Scales exponentially with the number of robots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Extensions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Multi Robot</a:t>
            </a:r>
          </a:p>
          <a:p>
            <a:pPr lvl="1"/>
            <a:r>
              <a:rPr lang="en-US"/>
              <a:t>Naturally captured in a </a:t>
            </a:r>
            <a:r>
              <a:rPr lang="en-US">
                <a:solidFill>
                  <a:srgbClr val="0000FF"/>
                </a:solidFill>
              </a:rPr>
              <a:t>decentralized</a:t>
            </a:r>
            <a:r>
              <a:rPr lang="en-US"/>
              <a:t> way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0000FF"/>
                </a:solidFill>
              </a:rPr>
              <a:t>environment</a:t>
            </a:r>
            <a:r>
              <a:rPr lang="en-US"/>
              <a:t> of each robot contains all </a:t>
            </a:r>
            <a:r>
              <a:rPr lang="en-US">
                <a:solidFill>
                  <a:srgbClr val="0000FF"/>
                </a:solidFill>
              </a:rPr>
              <a:t>other robots</a:t>
            </a:r>
          </a:p>
          <a:p>
            <a:pPr lvl="1"/>
            <a:endParaRPr lang="en-US">
              <a:solidFill>
                <a:srgbClr val="0000FF"/>
              </a:solidFill>
            </a:endParaRPr>
          </a:p>
          <a:p>
            <a:pPr lvl="1"/>
            <a:r>
              <a:rPr lang="en-US">
                <a:solidFill>
                  <a:srgbClr val="339933"/>
                </a:solidFill>
              </a:rPr>
              <a:t>“ If robot 2 is in the kitchen, do not go there”</a:t>
            </a:r>
          </a:p>
          <a:p>
            <a:pPr lvl="1">
              <a:buFontTx/>
              <a:buNone/>
            </a:pPr>
            <a:r>
              <a:rPr lang="en-US">
                <a:solidFill>
                  <a:srgbClr val="0000FF"/>
                </a:solidFill>
              </a:rPr>
              <a:t>	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/>
              <a:t> = {Robot2Kitchen,… },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/>
              <a:t> = {Kitchen, Hall, Bedroom,… }</a:t>
            </a:r>
          </a:p>
          <a:p>
            <a:pPr lvl="1">
              <a:buFontTx/>
              <a:buNone/>
            </a:pPr>
            <a:r>
              <a:rPr lang="en-US" sz="2400"/>
              <a:t>		</a:t>
            </a:r>
            <a:r>
              <a:rPr lang="en-US" sz="2400" b="1"/>
              <a:t>… </a:t>
            </a:r>
            <a:r>
              <a:rPr lang="en-US" sz="2400" b="1"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339933"/>
                </a:solidFill>
              </a:rPr>
              <a:t>[]( Robot2Kitchen </a:t>
            </a:r>
            <a:r>
              <a:rPr lang="en-US">
                <a:solidFill>
                  <a:srgbClr val="339933"/>
                </a:solidFill>
                <a:latin typeface="Times New Roman" pitchFamily="18" charset="0"/>
              </a:rPr>
              <a:t>→ </a:t>
            </a:r>
            <a:r>
              <a:rPr lang="en-US" sz="2400">
                <a:solidFill>
                  <a:srgbClr val="339933"/>
                </a:solidFill>
                <a:latin typeface="Arial" charset="0"/>
              </a:rPr>
              <a:t>¬O(</a:t>
            </a:r>
            <a:r>
              <a:rPr lang="en-US" sz="2400">
                <a:solidFill>
                  <a:srgbClr val="339933"/>
                </a:solidFill>
              </a:rPr>
              <a:t>Kitchen) )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b="1">
                <a:cs typeface="Times New Roman" pitchFamily="18" charset="0"/>
                <a:sym typeface="Symbol" pitchFamily="18" charset="2"/>
              </a:rPr>
              <a:t>…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Extensions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Multi Robot</a:t>
            </a:r>
          </a:p>
        </p:txBody>
      </p:sp>
      <p:pic>
        <p:nvPicPr>
          <p:cNvPr id="210949" name="sim_multi_run_5_320X360_worl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76200" y="2438400"/>
            <a:ext cx="3048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000">
                <a:solidFill>
                  <a:srgbClr val="990099"/>
                </a:solidFill>
                <a:latin typeface="Palatino Linotype" pitchFamily="18" charset="0"/>
              </a:rPr>
              <a:t>   “Drive around the environment, while obeying traffic rules, until you find a free parking space, and then park”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6096000" y="2438400"/>
            <a:ext cx="27432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000">
                <a:solidFill>
                  <a:srgbClr val="339933"/>
                </a:solidFill>
                <a:latin typeface="Palatino Linotype" pitchFamily="18" charset="0"/>
              </a:rPr>
              <a:t>   “Leave the block, while obeying traffic rules, through Exit</a:t>
            </a:r>
            <a:r>
              <a:rPr lang="en-US" sz="2000" baseline="-25000">
                <a:solidFill>
                  <a:srgbClr val="339933"/>
                </a:solidFill>
                <a:latin typeface="Palatino Linotype" pitchFamily="18" charset="0"/>
              </a:rPr>
              <a:t>i</a:t>
            </a:r>
            <a:r>
              <a:rPr lang="en-US" sz="2000">
                <a:solidFill>
                  <a:srgbClr val="339933"/>
                </a:solidFill>
                <a:latin typeface="Palatino Linotype" pitchFamily="18" charset="0"/>
              </a:rPr>
              <a:t>” </a:t>
            </a:r>
          </a:p>
          <a:p>
            <a:pPr algn="l" rtl="0">
              <a:spcBef>
                <a:spcPct val="20000"/>
              </a:spcBef>
            </a:pPr>
            <a:endParaRPr lang="en-US" sz="2000">
              <a:solidFill>
                <a:srgbClr val="339933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4" fill="hold"/>
                                        <p:tgtEl>
                                          <p:spTgt spid="210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09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0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0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4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8305800" cy="51816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>
                <a:solidFill>
                  <a:srgbClr val="3333FF"/>
                </a:solidFill>
              </a:rPr>
              <a:t>Multi Robot - Centralized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8458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“Pick up items and sort them according to the material they are made of”</a:t>
            </a:r>
          </a:p>
        </p:txBody>
      </p:sp>
      <p:pic>
        <p:nvPicPr>
          <p:cNvPr id="183307" name="CASE08_sim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3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3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3307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Incorporating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685800" y="2743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0000FF"/>
                </a:solidFill>
                <a:latin typeface="Palatino Linotype" pitchFamily="18" charset="0"/>
              </a:rPr>
              <a:t>Language</a:t>
            </a:r>
          </a:p>
        </p:txBody>
      </p:sp>
      <p:graphicFrame>
        <p:nvGraphicFramePr>
          <p:cNvPr id="160787" name="Object 19"/>
          <p:cNvGraphicFramePr>
            <a:graphicFrameLocks noChangeAspect="1"/>
          </p:cNvGraphicFramePr>
          <p:nvPr/>
        </p:nvGraphicFramePr>
        <p:xfrm>
          <a:off x="1905000" y="4114800"/>
          <a:ext cx="67818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8" name="Equation" r:id="rId4" imgW="4609800" imgH="1473120" progId="Equation.3">
                  <p:embed/>
                </p:oleObj>
              </mc:Choice>
              <mc:Fallback>
                <p:oleObj name="Equation" r:id="rId4" imgW="4609800" imgH="1473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14800"/>
                        <a:ext cx="6781800" cy="2166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8" name="AutoShape 20"/>
          <p:cNvSpPr>
            <a:spLocks noChangeArrowheads="1"/>
          </p:cNvSpPr>
          <p:nvPr/>
        </p:nvSpPr>
        <p:spPr bwMode="auto">
          <a:xfrm>
            <a:off x="304800" y="76200"/>
            <a:ext cx="7391400" cy="1447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 anchorCtr="1"/>
          <a:lstStyle/>
          <a:p>
            <a:pPr marL="342900" indent="-342900" algn="ctr">
              <a:spcBef>
                <a:spcPct val="0"/>
              </a:spcBef>
            </a:pPr>
            <a:r>
              <a:rPr lang="en-US" sz="2000"/>
              <a:t>“Nemo may be in one of rooms 1, 3, 5 and 8. 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000"/>
              <a:t>Starting in corridor 12, look for him in these rooms.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000"/>
              <a:t> If at some point you see him, stop and beep”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Palatino Linotype" pitchFamily="18" charset="0"/>
              </a:rPr>
              <a:t>Constructing </a:t>
            </a:r>
            <a:r>
              <a:rPr lang="el-GR" sz="4000" b="1">
                <a:latin typeface="Palatino Linotype" pitchFamily="18" charset="0"/>
              </a:rPr>
              <a:t>φ</a:t>
            </a:r>
            <a:endParaRPr lang="en-US" sz="4000" b="1">
              <a:latin typeface="Palatino Linotype" pitchFamily="18" charset="0"/>
            </a:endParaRP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962400" y="5445125"/>
          <a:ext cx="9207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45125"/>
                        <a:ext cx="920750" cy="976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533400" y="914400"/>
            <a:ext cx="7924800" cy="20574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 anchorCtr="1"/>
          <a:lstStyle/>
          <a:p>
            <a:pPr marL="342900" indent="-342900" algn="ctr">
              <a:spcBef>
                <a:spcPct val="0"/>
              </a:spcBef>
            </a:pPr>
            <a:r>
              <a:rPr lang="en-US" sz="2400"/>
              <a:t>“Nemo may be in one of rooms 1, 3, 5 and 8. 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400"/>
              <a:t>Starting in corridor 12, look for him in these rooms.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400"/>
              <a:t> If at some point you see him, stop and beep” </a:t>
            </a:r>
          </a:p>
        </p:txBody>
      </p:sp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3238500" y="2743200"/>
            <a:ext cx="4914900" cy="2819400"/>
            <a:chOff x="2040" y="1728"/>
            <a:chExt cx="3096" cy="1776"/>
          </a:xfrm>
        </p:grpSpPr>
        <p:grpSp>
          <p:nvGrpSpPr>
            <p:cNvPr id="75783" name="Group 7"/>
            <p:cNvGrpSpPr>
              <a:grpSpLocks/>
            </p:cNvGrpSpPr>
            <p:nvPr/>
          </p:nvGrpSpPr>
          <p:grpSpPr bwMode="auto">
            <a:xfrm>
              <a:off x="2520" y="2160"/>
              <a:ext cx="2448" cy="576"/>
              <a:chOff x="1584" y="2160"/>
              <a:chExt cx="2448" cy="576"/>
            </a:xfrm>
          </p:grpSpPr>
          <p:sp>
            <p:nvSpPr>
              <p:cNvPr id="75784" name="Rectangle 8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2448" cy="5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5785" name="Text Box 9"/>
              <p:cNvSpPr txBox="1">
                <a:spLocks noChangeArrowheads="1"/>
              </p:cNvSpPr>
              <p:nvPr/>
            </p:nvSpPr>
            <p:spPr bwMode="auto">
              <a:xfrm>
                <a:off x="1749" y="2285"/>
                <a:ext cx="211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342900" indent="-342900"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r" rtl="1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>
                  <a:spcBef>
                    <a:spcPct val="20000"/>
                  </a:spcBef>
                </a:pPr>
                <a:r>
                  <a:rPr lang="en-US" b="1"/>
                  <a:t>Structured English</a:t>
                </a:r>
              </a:p>
            </p:txBody>
          </p:sp>
        </p:grpSp>
        <p:sp>
          <p:nvSpPr>
            <p:cNvPr id="75786" name="AutoShape 10"/>
            <p:cNvSpPr>
              <a:spLocks noChangeArrowheads="1"/>
            </p:cNvSpPr>
            <p:nvPr/>
          </p:nvSpPr>
          <p:spPr bwMode="auto">
            <a:xfrm rot="2100824">
              <a:off x="3408" y="2736"/>
              <a:ext cx="192" cy="768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auto">
            <a:xfrm>
              <a:off x="2040" y="1728"/>
              <a:ext cx="1152" cy="384"/>
            </a:xfrm>
            <a:custGeom>
              <a:avLst/>
              <a:gdLst>
                <a:gd name="T0" fmla="*/ 0 w 1152"/>
                <a:gd name="T1" fmla="*/ 0 h 336"/>
                <a:gd name="T2" fmla="*/ 144 w 1152"/>
                <a:gd name="T3" fmla="*/ 192 h 336"/>
                <a:gd name="T4" fmla="*/ 672 w 1152"/>
                <a:gd name="T5" fmla="*/ 240 h 336"/>
                <a:gd name="T6" fmla="*/ 1008 w 1152"/>
                <a:gd name="T7" fmla="*/ 144 h 336"/>
                <a:gd name="T8" fmla="*/ 1152 w 1152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16" y="76"/>
                    <a:pt x="32" y="152"/>
                    <a:pt x="144" y="192"/>
                  </a:cubicBezTo>
                  <a:cubicBezTo>
                    <a:pt x="256" y="232"/>
                    <a:pt x="528" y="248"/>
                    <a:pt x="672" y="240"/>
                  </a:cubicBezTo>
                  <a:cubicBezTo>
                    <a:pt x="816" y="232"/>
                    <a:pt x="928" y="128"/>
                    <a:pt x="1008" y="144"/>
                  </a:cubicBezTo>
                  <a:cubicBezTo>
                    <a:pt x="1088" y="160"/>
                    <a:pt x="1128" y="304"/>
                    <a:pt x="1152" y="336"/>
                  </a:cubicBezTo>
                </a:path>
              </a:pathLst>
            </a:custGeom>
            <a:solidFill>
              <a:schemeClr val="bg1"/>
            </a:solidFill>
            <a:ln w="76200" cap="rnd" cmpd="sng">
              <a:solidFill>
                <a:srgbClr val="FF99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auto">
            <a:xfrm>
              <a:off x="4120" y="1728"/>
              <a:ext cx="1016" cy="384"/>
            </a:xfrm>
            <a:custGeom>
              <a:avLst/>
              <a:gdLst>
                <a:gd name="T0" fmla="*/ 992 w 1016"/>
                <a:gd name="T1" fmla="*/ 0 h 384"/>
                <a:gd name="T2" fmla="*/ 944 w 1016"/>
                <a:gd name="T3" fmla="*/ 192 h 384"/>
                <a:gd name="T4" fmla="*/ 560 w 1016"/>
                <a:gd name="T5" fmla="*/ 192 h 384"/>
                <a:gd name="T6" fmla="*/ 224 w 1016"/>
                <a:gd name="T7" fmla="*/ 144 h 384"/>
                <a:gd name="T8" fmla="*/ 32 w 1016"/>
                <a:gd name="T9" fmla="*/ 240 h 384"/>
                <a:gd name="T10" fmla="*/ 32 w 1016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384">
                  <a:moveTo>
                    <a:pt x="992" y="0"/>
                  </a:moveTo>
                  <a:cubicBezTo>
                    <a:pt x="1004" y="80"/>
                    <a:pt x="1016" y="160"/>
                    <a:pt x="944" y="192"/>
                  </a:cubicBezTo>
                  <a:cubicBezTo>
                    <a:pt x="872" y="224"/>
                    <a:pt x="680" y="200"/>
                    <a:pt x="560" y="192"/>
                  </a:cubicBezTo>
                  <a:cubicBezTo>
                    <a:pt x="440" y="184"/>
                    <a:pt x="312" y="136"/>
                    <a:pt x="224" y="144"/>
                  </a:cubicBezTo>
                  <a:cubicBezTo>
                    <a:pt x="136" y="152"/>
                    <a:pt x="64" y="200"/>
                    <a:pt x="32" y="240"/>
                  </a:cubicBezTo>
                  <a:cubicBezTo>
                    <a:pt x="0" y="280"/>
                    <a:pt x="16" y="332"/>
                    <a:pt x="32" y="384"/>
                  </a:cubicBezTo>
                </a:path>
              </a:pathLst>
            </a:custGeom>
            <a:solidFill>
              <a:schemeClr val="bg1"/>
            </a:solidFill>
            <a:ln w="76200" cap="rnd" cmpd="sng">
              <a:solidFill>
                <a:srgbClr val="FF99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75791" name="AutoShape 15"/>
          <p:cNvSpPr>
            <a:spLocks noChangeArrowheads="1"/>
          </p:cNvSpPr>
          <p:nvPr/>
        </p:nvSpPr>
        <p:spPr bwMode="auto">
          <a:xfrm rot="5400000">
            <a:off x="762000" y="3467100"/>
            <a:ext cx="3733800" cy="2438400"/>
          </a:xfrm>
          <a:custGeom>
            <a:avLst/>
            <a:gdLst>
              <a:gd name="G0" fmla="+- 13895 0 0"/>
              <a:gd name="G1" fmla="+- 18514 0 0"/>
              <a:gd name="G2" fmla="+- 7200 0 0"/>
              <a:gd name="G3" fmla="*/ 13895 1 2"/>
              <a:gd name="G4" fmla="+- G3 10800 0"/>
              <a:gd name="G5" fmla="+- 21600 13895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748 w 21600"/>
              <a:gd name="T1" fmla="*/ 0 h 21600"/>
              <a:gd name="T2" fmla="*/ 13895 w 21600"/>
              <a:gd name="T3" fmla="*/ 7200 h 21600"/>
              <a:gd name="T4" fmla="*/ 0 w 21600"/>
              <a:gd name="T5" fmla="*/ 20706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48" y="0"/>
                </a:moveTo>
                <a:lnTo>
                  <a:pt x="13895" y="7200"/>
                </a:lnTo>
                <a:lnTo>
                  <a:pt x="16981" y="7200"/>
                </a:lnTo>
                <a:lnTo>
                  <a:pt x="16981" y="19811"/>
                </a:lnTo>
                <a:lnTo>
                  <a:pt x="0" y="1981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99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lIns="90488" tIns="44450" rIns="90488" bIns="44450" anchor="ctr"/>
          <a:lstStyle/>
          <a:p>
            <a:pPr marL="342900" indent="-342900" algn="ctr"/>
            <a:endParaRPr lang="en-US">
              <a:solidFill>
                <a:srgbClr val="CC99FF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600200" y="3810000"/>
            <a:ext cx="1828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b="1">
                <a:solidFill>
                  <a:srgbClr val="990099"/>
                </a:solidFill>
                <a:latin typeface="Comic Sans MS" pitchFamily="66" charset="0"/>
              </a:rPr>
              <a:t>(MURI</a:t>
            </a:r>
          </a:p>
          <a:p>
            <a:pPr algn="l" rtl="0">
              <a:spcBef>
                <a:spcPct val="20000"/>
              </a:spcBef>
            </a:pPr>
            <a:r>
              <a:rPr lang="en-US" b="1">
                <a:solidFill>
                  <a:srgbClr val="990099"/>
                </a:solidFill>
                <a:latin typeface="Comic Sans MS" pitchFamily="66" charset="0"/>
              </a:rPr>
              <a:t>SUBTLE)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4953000" y="5486400"/>
            <a:ext cx="4114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/>
              <a:t>H. Kress-Gazit, G. E. Fainekos and G. J. Pappas. Translating structured English to robot controllers. Advanced Robotics Special Issue on Selected Papers from IROS 2007. To appear.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Palatino Linotype" pitchFamily="18" charset="0"/>
              </a:rPr>
              <a:t>Structured English Interface</a:t>
            </a:r>
          </a:p>
        </p:txBody>
      </p:sp>
      <p:pic>
        <p:nvPicPr>
          <p:cNvPr id="76811" name="Picture 11" descr="gra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462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Palatino Linotype" pitchFamily="18" charset="0"/>
              </a:rPr>
              <a:t>Structured English Interface</a:t>
            </a:r>
          </a:p>
        </p:txBody>
      </p:sp>
      <p:sp>
        <p:nvSpPr>
          <p:cNvPr id="165891" name="AutoShape 3"/>
          <p:cNvSpPr>
            <a:spLocks noChangeArrowheads="1"/>
          </p:cNvSpPr>
          <p:nvPr/>
        </p:nvSpPr>
        <p:spPr bwMode="auto">
          <a:xfrm>
            <a:off x="533400" y="914400"/>
            <a:ext cx="7924800" cy="20574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 anchorCtr="1"/>
          <a:lstStyle/>
          <a:p>
            <a:pPr marL="342900" indent="-342900"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“Nemo may be in one of rooms 1, 3, 5 and 8. 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Starting in corridor 12, look for him in these rooms.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 If at some point you see him, stop and beep” 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990600" y="3352800"/>
            <a:ext cx="6705600" cy="32766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219200" y="3621088"/>
            <a:ext cx="5788025" cy="286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400">
                <a:latin typeface="Palatino Linotype" pitchFamily="18" charset="0"/>
              </a:rPr>
              <a:t>Environment starts with not Nemo</a:t>
            </a:r>
          </a:p>
          <a:p>
            <a:pPr algn="l" rtl="0">
              <a:spcBef>
                <a:spcPct val="20000"/>
              </a:spcBef>
            </a:pPr>
            <a:r>
              <a:rPr lang="en-US" sz="1800">
                <a:latin typeface="Palatino Linotype" pitchFamily="18" charset="0"/>
              </a:rPr>
              <a:t>…</a:t>
            </a:r>
          </a:p>
          <a:p>
            <a:pPr algn="l" rtl="0">
              <a:spcBef>
                <a:spcPct val="20000"/>
              </a:spcBef>
            </a:pPr>
            <a:r>
              <a:rPr lang="en-US" sz="2400">
                <a:latin typeface="Palatino Linotype" pitchFamily="18" charset="0"/>
              </a:rPr>
              <a:t>You start in r12</a:t>
            </a:r>
          </a:p>
          <a:p>
            <a:pPr algn="l" rtl="0">
              <a:spcBef>
                <a:spcPct val="20000"/>
              </a:spcBef>
            </a:pPr>
            <a:r>
              <a:rPr lang="en-US" sz="2400">
                <a:latin typeface="Palatino Linotype" pitchFamily="18" charset="0"/>
              </a:rPr>
              <a:t>If you are sensing Nemo then stay there</a:t>
            </a:r>
          </a:p>
          <a:p>
            <a:pPr algn="l" rtl="0">
              <a:spcBef>
                <a:spcPct val="20000"/>
              </a:spcBef>
            </a:pPr>
            <a:r>
              <a:rPr lang="en-US" sz="2400">
                <a:latin typeface="Palatino Linotype" pitchFamily="18" charset="0"/>
              </a:rPr>
              <a:t>Beep if and only if you are sensing Nemo</a:t>
            </a:r>
          </a:p>
          <a:p>
            <a:pPr algn="l" rtl="0">
              <a:spcBef>
                <a:spcPct val="20000"/>
              </a:spcBef>
            </a:pPr>
            <a:r>
              <a:rPr lang="en-US" sz="2400">
                <a:latin typeface="Palatino Linotype" pitchFamily="18" charset="0"/>
              </a:rPr>
              <a:t>If you are not sensing Nemo then go to r1</a:t>
            </a:r>
          </a:p>
          <a:p>
            <a:pPr algn="l" rtl="0">
              <a:spcBef>
                <a:spcPct val="20000"/>
              </a:spcBef>
            </a:pPr>
            <a:r>
              <a:rPr lang="en-US" sz="1800">
                <a:latin typeface="Palatino Linotype" pitchFamily="18" charset="0"/>
              </a:rPr>
              <a:t>… </a:t>
            </a:r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752600" y="2743200"/>
            <a:ext cx="1828800" cy="609600"/>
          </a:xfrm>
          <a:custGeom>
            <a:avLst/>
            <a:gdLst>
              <a:gd name="T0" fmla="*/ 0 w 1152"/>
              <a:gd name="T1" fmla="*/ 0 h 336"/>
              <a:gd name="T2" fmla="*/ 144 w 1152"/>
              <a:gd name="T3" fmla="*/ 192 h 336"/>
              <a:gd name="T4" fmla="*/ 672 w 1152"/>
              <a:gd name="T5" fmla="*/ 240 h 336"/>
              <a:gd name="T6" fmla="*/ 1008 w 1152"/>
              <a:gd name="T7" fmla="*/ 144 h 336"/>
              <a:gd name="T8" fmla="*/ 1152 w 1152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336">
                <a:moveTo>
                  <a:pt x="0" y="0"/>
                </a:moveTo>
                <a:cubicBezTo>
                  <a:pt x="16" y="76"/>
                  <a:pt x="32" y="152"/>
                  <a:pt x="144" y="192"/>
                </a:cubicBezTo>
                <a:cubicBezTo>
                  <a:pt x="256" y="232"/>
                  <a:pt x="528" y="248"/>
                  <a:pt x="672" y="240"/>
                </a:cubicBezTo>
                <a:cubicBezTo>
                  <a:pt x="816" y="232"/>
                  <a:pt x="928" y="128"/>
                  <a:pt x="1008" y="144"/>
                </a:cubicBezTo>
                <a:cubicBezTo>
                  <a:pt x="1088" y="160"/>
                  <a:pt x="1128" y="304"/>
                  <a:pt x="1152" y="336"/>
                </a:cubicBezTo>
              </a:path>
            </a:pathLst>
          </a:custGeom>
          <a:noFill/>
          <a:ln w="76200" cap="rnd" cmpd="sng">
            <a:solidFill>
              <a:srgbClr val="FF9933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5895" name="Freeform 7"/>
          <p:cNvSpPr>
            <a:spLocks/>
          </p:cNvSpPr>
          <p:nvPr/>
        </p:nvSpPr>
        <p:spPr bwMode="auto">
          <a:xfrm>
            <a:off x="5054600" y="2743200"/>
            <a:ext cx="1612900" cy="609600"/>
          </a:xfrm>
          <a:custGeom>
            <a:avLst/>
            <a:gdLst>
              <a:gd name="T0" fmla="*/ 992 w 1016"/>
              <a:gd name="T1" fmla="*/ 0 h 384"/>
              <a:gd name="T2" fmla="*/ 944 w 1016"/>
              <a:gd name="T3" fmla="*/ 192 h 384"/>
              <a:gd name="T4" fmla="*/ 560 w 1016"/>
              <a:gd name="T5" fmla="*/ 192 h 384"/>
              <a:gd name="T6" fmla="*/ 224 w 1016"/>
              <a:gd name="T7" fmla="*/ 144 h 384"/>
              <a:gd name="T8" fmla="*/ 32 w 1016"/>
              <a:gd name="T9" fmla="*/ 240 h 384"/>
              <a:gd name="T10" fmla="*/ 32 w 1016"/>
              <a:gd name="T11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384">
                <a:moveTo>
                  <a:pt x="992" y="0"/>
                </a:moveTo>
                <a:cubicBezTo>
                  <a:pt x="1004" y="80"/>
                  <a:pt x="1016" y="160"/>
                  <a:pt x="944" y="192"/>
                </a:cubicBezTo>
                <a:cubicBezTo>
                  <a:pt x="872" y="224"/>
                  <a:pt x="680" y="200"/>
                  <a:pt x="560" y="192"/>
                </a:cubicBezTo>
                <a:cubicBezTo>
                  <a:pt x="440" y="184"/>
                  <a:pt x="312" y="136"/>
                  <a:pt x="224" y="144"/>
                </a:cubicBezTo>
                <a:cubicBezTo>
                  <a:pt x="136" y="152"/>
                  <a:pt x="64" y="200"/>
                  <a:pt x="32" y="240"/>
                </a:cubicBezTo>
                <a:cubicBezTo>
                  <a:pt x="0" y="280"/>
                  <a:pt x="16" y="332"/>
                  <a:pt x="32" y="384"/>
                </a:cubicBezTo>
              </a:path>
            </a:pathLst>
          </a:custGeom>
          <a:noFill/>
          <a:ln w="76200" cap="rnd" cmpd="sng">
            <a:solidFill>
              <a:srgbClr val="FF9933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1219200" y="2286000"/>
            <a:ext cx="1828800" cy="2590800"/>
          </a:xfrm>
          <a:prstGeom prst="rect">
            <a:avLst/>
          </a:prstGeom>
          <a:solidFill>
            <a:schemeClr val="accent1">
              <a:alpha val="69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102479" name="Picture 79" descr="Arch_gre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3733800" cy="3138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763000" cy="51816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>
                <a:solidFill>
                  <a:srgbClr val="3333FF"/>
                </a:solidFill>
              </a:rPr>
              <a:t>DARPA’s Urban Challenge</a:t>
            </a:r>
          </a:p>
          <a:p>
            <a:r>
              <a:rPr lang="en-US" sz="2200"/>
              <a:t>“Reach sequence of checkpoints while observing traffic laws”</a:t>
            </a:r>
          </a:p>
          <a:p>
            <a:pPr>
              <a:buFontTx/>
              <a:buNone/>
            </a:pPr>
            <a:endParaRPr lang="en-US">
              <a:solidFill>
                <a:srgbClr val="3333FF"/>
              </a:solidFill>
            </a:endParaRPr>
          </a:p>
        </p:txBody>
      </p:sp>
      <p:pic>
        <p:nvPicPr>
          <p:cNvPr id="102482" name="Picture 82" descr="SynthSys_gre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05000"/>
            <a:ext cx="4516438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3" name="Text Box 83"/>
          <p:cNvSpPr txBox="1">
            <a:spLocks noChangeArrowheads="1"/>
          </p:cNvSpPr>
          <p:nvPr/>
        </p:nvSpPr>
        <p:spPr bwMode="auto">
          <a:xfrm>
            <a:off x="609600" y="5791200"/>
            <a:ext cx="8131175" cy="466725"/>
          </a:xfrm>
          <a:prstGeom prst="rect">
            <a:avLst/>
          </a:prstGeom>
          <a:solidFill>
            <a:srgbClr val="93FF71"/>
          </a:solidFill>
          <a:ln w="12700" algn="ctr">
            <a:solidFill>
              <a:srgbClr val="00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Inputs: Obstacle, leftOcc, leftMoved, Estop, timerUp,…</a:t>
            </a:r>
          </a:p>
        </p:txBody>
      </p:sp>
      <p:sp>
        <p:nvSpPr>
          <p:cNvPr id="102485" name="Rectangle 85"/>
          <p:cNvSpPr>
            <a:spLocks noChangeArrowheads="1"/>
          </p:cNvSpPr>
          <p:nvPr/>
        </p:nvSpPr>
        <p:spPr bwMode="auto">
          <a:xfrm>
            <a:off x="1470025" y="3276600"/>
            <a:ext cx="1425575" cy="584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4" grpId="0" animBg="1"/>
      <p:bldP spid="1024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planning with hybrid systems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>
                <a:solidFill>
                  <a:srgbClr val="0000FF"/>
                </a:solidFill>
              </a:rPr>
              <a:t>Kress-Gazit, Fainekos, Pappas: Where's Waldo? Sensor-Based </a:t>
            </a:r>
            <a:r>
              <a:rPr lang="en-US" sz="2000" b="1">
                <a:solidFill>
                  <a:srgbClr val="0000FF"/>
                </a:solidFill>
              </a:rPr>
              <a:t>Temporal Logic Motion Planning</a:t>
            </a:r>
            <a:r>
              <a:rPr lang="en-US" sz="2000">
                <a:solidFill>
                  <a:srgbClr val="0000FF"/>
                </a:solidFill>
              </a:rPr>
              <a:t>. ICRA 2007.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000">
              <a:solidFill>
                <a:srgbClr val="0000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000">
              <a:solidFill>
                <a:srgbClr val="0000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/>
              <a:t>Quottrup, Bak and Izadi-Zamanabadi. </a:t>
            </a:r>
            <a:r>
              <a:rPr lang="en-US" sz="2000" b="1"/>
              <a:t>“Multi-robot planning : a timed automata approach”</a:t>
            </a:r>
            <a:r>
              <a:rPr lang="en-US" sz="2000"/>
              <a:t>.</a:t>
            </a:r>
            <a:r>
              <a:rPr lang="en-US" sz="2000" i="1"/>
              <a:t> ICRA</a:t>
            </a:r>
            <a:r>
              <a:rPr lang="en-US" sz="2000"/>
              <a:t>, 2004.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00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00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/>
              <a:t>Kloetzer and Belta. “</a:t>
            </a:r>
            <a:r>
              <a:rPr lang="en-US" sz="2000" b="1"/>
              <a:t>A fully automated framework for control of linear systems from LTL specifications”</a:t>
            </a:r>
            <a:r>
              <a:rPr lang="en-US" sz="2000"/>
              <a:t>. </a:t>
            </a:r>
            <a:r>
              <a:rPr lang="en-US" sz="2000" i="1"/>
              <a:t>HSCC</a:t>
            </a:r>
            <a:r>
              <a:rPr lang="en-US" sz="2000"/>
              <a:t>, 2006.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00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00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/>
              <a:t>Delmotte, Mehta, &amp; Egerstedt, “</a:t>
            </a:r>
            <a:r>
              <a:rPr lang="en-US" sz="2000" b="1"/>
              <a:t>Modebox a software tool for obtaining hybrid control strategies from data</a:t>
            </a:r>
            <a:r>
              <a:rPr lang="en-US" sz="2000"/>
              <a:t>,” IEEE Robot. Automat. Mag., 2008.</a:t>
            </a:r>
          </a:p>
          <a:p>
            <a:pPr marL="457200" indent="-457200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2" name="Rectangle 32"/>
          <p:cNvSpPr>
            <a:spLocks noChangeArrowheads="1"/>
          </p:cNvSpPr>
          <p:nvPr/>
        </p:nvSpPr>
        <p:spPr bwMode="auto">
          <a:xfrm>
            <a:off x="152400" y="5334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ctr"/>
            <a:r>
              <a:rPr lang="en-US" sz="3600">
                <a:solidFill>
                  <a:srgbClr val="3333FF"/>
                </a:solidFill>
                <a:latin typeface="Palatino Linotype" pitchFamily="18" charset="0"/>
              </a:rPr>
              <a:t>DARPA’s Urban Challenge - NQE</a:t>
            </a:r>
          </a:p>
          <a:p>
            <a:pPr marL="342900" indent="-342900"/>
            <a:endParaRPr lang="en-US" sz="3600">
              <a:solidFill>
                <a:srgbClr val="3333FF"/>
              </a:solidFill>
              <a:latin typeface="Palatino Linotype" pitchFamily="18" charset="0"/>
            </a:endParaRPr>
          </a:p>
        </p:txBody>
      </p:sp>
      <p:pic>
        <p:nvPicPr>
          <p:cNvPr id="112645" name="Picture 5" descr="hadas_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1782763" cy="161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6" name="Picture 6" descr="hadas_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828800"/>
            <a:ext cx="1828800" cy="1658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505200" y="1524000"/>
            <a:ext cx="2133600" cy="2667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endParaRPr lang="en-US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619500" y="1676400"/>
            <a:ext cx="228600" cy="22860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886200" y="1600200"/>
            <a:ext cx="15890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1800">
                <a:latin typeface="Comic Sans MS" pitchFamily="66" charset="0"/>
              </a:rPr>
              <a:t>Robot moving</a:t>
            </a:r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>
            <a:off x="3581400" y="20574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3886200" y="2074863"/>
            <a:ext cx="17637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1800">
                <a:latin typeface="Comic Sans MS" pitchFamily="66" charset="0"/>
              </a:rPr>
              <a:t>Robot stopping</a:t>
            </a: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3962400" y="2616200"/>
            <a:ext cx="304800" cy="304800"/>
          </a:xfrm>
          <a:prstGeom prst="star5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>
            <a:off x="3581400" y="2616200"/>
            <a:ext cx="304800" cy="304800"/>
          </a:xfrm>
          <a:prstGeom prst="star5">
            <a:avLst/>
          </a:prstGeom>
          <a:solidFill>
            <a:srgbClr val="00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>
            <a:off x="4343400" y="2616200"/>
            <a:ext cx="304800" cy="304800"/>
          </a:xfrm>
          <a:prstGeom prst="star5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3579813" y="2938463"/>
            <a:ext cx="17541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1800">
                <a:latin typeface="Comic Sans MS" pitchFamily="66" charset="0"/>
              </a:rPr>
              <a:t>Other vehicles</a:t>
            </a:r>
          </a:p>
        </p:txBody>
      </p: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3657600" y="3429000"/>
            <a:ext cx="228600" cy="304800"/>
            <a:chOff x="2496" y="3456"/>
            <a:chExt cx="144" cy="192"/>
          </a:xfrm>
        </p:grpSpPr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2660" name="Line 20"/>
            <p:cNvSpPr>
              <a:spLocks noChangeShapeType="1"/>
            </p:cNvSpPr>
            <p:nvPr/>
          </p:nvSpPr>
          <p:spPr bwMode="auto">
            <a:xfrm flipH="1"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12661" name="Group 21"/>
          <p:cNvGrpSpPr>
            <a:grpSpLocks/>
          </p:cNvGrpSpPr>
          <p:nvPr/>
        </p:nvGrpSpPr>
        <p:grpSpPr bwMode="auto">
          <a:xfrm>
            <a:off x="4038600" y="3429000"/>
            <a:ext cx="228600" cy="304800"/>
            <a:chOff x="2496" y="3456"/>
            <a:chExt cx="144" cy="192"/>
          </a:xfrm>
        </p:grpSpPr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2663" name="Line 23"/>
            <p:cNvSpPr>
              <a:spLocks noChangeShapeType="1"/>
            </p:cNvSpPr>
            <p:nvPr/>
          </p:nvSpPr>
          <p:spPr bwMode="auto">
            <a:xfrm flipH="1"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3581400" y="3751263"/>
            <a:ext cx="1250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1800">
                <a:latin typeface="Comic Sans MS" pitchFamily="66" charset="0"/>
              </a:rPr>
              <a:t>Obstacles</a:t>
            </a: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1676400" y="251460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1676400" y="202565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6705600" y="249555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7467600" y="289560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7924800" y="274320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112670" name="NQEa_all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1" name="NQEc_closeUp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" fill="hold"/>
                                        <p:tgtEl>
                                          <p:spTgt spid="1126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466" fill="hold"/>
                                        <p:tgtEl>
                                          <p:spTgt spid="112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70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71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8305800" cy="51816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>
                <a:solidFill>
                  <a:srgbClr val="3333FF"/>
                </a:solidFill>
              </a:rPr>
              <a:t>Valet parking</a:t>
            </a:r>
          </a:p>
        </p:txBody>
      </p:sp>
      <p:pic>
        <p:nvPicPr>
          <p:cNvPr id="73745" name="sim_parking_run_1_320X360_worl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84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sim_parking_run_1_360X360_park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7" name="sim_parking_run_5_320X360_world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9" name="sim_parking_run_3_320X360_world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7" fill="hold"/>
                                        <p:tgtEl>
                                          <p:spTgt spid="73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67" fill="hold"/>
                                        <p:tgtEl>
                                          <p:spTgt spid="73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34" fill="hold"/>
                                        <p:tgtEl>
                                          <p:spTgt spid="73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01" fill="hold"/>
                                        <p:tgtEl>
                                          <p:spTgt spid="73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4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3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3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5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4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3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4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3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7"/>
                  </p:tgtEl>
                </p:cond>
              </p:nextCondLst>
            </p:seq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49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3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9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Synthesis</a:t>
            </a:r>
          </a:p>
          <a:p>
            <a:r>
              <a:rPr lang="en-US" sz="2400" dirty="0" smtClean="0"/>
              <a:t>Holy grail: Natural language specifications to “correct by construction” controllers</a:t>
            </a:r>
          </a:p>
          <a:p>
            <a:pPr lvl="1"/>
            <a:r>
              <a:rPr lang="en-US" sz="2000" dirty="0" smtClean="0"/>
              <a:t>Natural language to temporal logic formula that captures specification, environment assumptions and allowed automaton transitions</a:t>
            </a:r>
          </a:p>
          <a:p>
            <a:pPr lvl="1"/>
            <a:r>
              <a:rPr lang="en-US" sz="2000" dirty="0" smtClean="0"/>
              <a:t>Synthesize finite state automaton satisfying specs</a:t>
            </a:r>
          </a:p>
          <a:p>
            <a:pPr lvl="1"/>
            <a:r>
              <a:rPr lang="en-US" sz="2000" dirty="0" smtClean="0"/>
              <a:t>Local hybrid controllers for achieving transitions</a:t>
            </a:r>
          </a:p>
          <a:p>
            <a:r>
              <a:rPr lang="en-US" sz="2400" dirty="0" smtClean="0"/>
              <a:t>Generalizations to </a:t>
            </a:r>
          </a:p>
          <a:p>
            <a:pPr lvl="1"/>
            <a:r>
              <a:rPr lang="en-US" sz="2000" dirty="0" smtClean="0"/>
              <a:t>More complex dynamics</a:t>
            </a:r>
          </a:p>
          <a:p>
            <a:pPr lvl="1"/>
            <a:r>
              <a:rPr lang="en-US" sz="2000" dirty="0" smtClean="0"/>
              <a:t>Multi-robot models</a:t>
            </a:r>
          </a:p>
          <a:p>
            <a:pPr lvl="1"/>
            <a:r>
              <a:rPr lang="en-US" sz="2000" dirty="0" smtClean="0"/>
              <a:t>Robust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9295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8006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/>
              <a:t>planning for static environments</a:t>
            </a:r>
          </a:p>
          <a:p>
            <a:endParaRPr lang="en-US" sz="2800" dirty="0"/>
          </a:p>
          <a:p>
            <a:r>
              <a:rPr lang="en-US" sz="2800" dirty="0" smtClean="0"/>
              <a:t>planning </a:t>
            </a:r>
            <a:r>
              <a:rPr lang="en-US" sz="2800" dirty="0"/>
              <a:t>for dynamic environments</a:t>
            </a:r>
          </a:p>
          <a:p>
            <a:endParaRPr lang="en-US" sz="2800" dirty="0"/>
          </a:p>
          <a:p>
            <a:r>
              <a:rPr lang="en-US" sz="2800" dirty="0"/>
              <a:t>complex dynamics</a:t>
            </a:r>
          </a:p>
          <a:p>
            <a:endParaRPr lang="en-US" sz="2800" dirty="0"/>
          </a:p>
          <a:p>
            <a:r>
              <a:rPr lang="en-US" sz="2800" dirty="0"/>
              <a:t>distributed robotics</a:t>
            </a:r>
          </a:p>
          <a:p>
            <a:endParaRPr lang="en-US" sz="2800" dirty="0"/>
          </a:p>
          <a:p>
            <a:r>
              <a:rPr lang="en-US" sz="2800" dirty="0"/>
              <a:t>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88392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Palatino Linotype" pitchFamily="18" charset="0"/>
              </a:rPr>
              <a:t>starting in corridor 12, go to Rooms 1, 7 and 2 in any order, then to Room 8 and finally, go to either Room 4 or 5 without going through corridor 12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4343400" y="28956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179206" name="Picture 6" descr="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519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7" name="AutoShape 7"/>
          <p:cNvSpPr>
            <a:spLocks noChangeAspect="1" noChangeArrowheads="1" noTextEdit="1"/>
          </p:cNvSpPr>
          <p:nvPr/>
        </p:nvSpPr>
        <p:spPr bwMode="auto">
          <a:xfrm>
            <a:off x="4343400" y="4648200"/>
            <a:ext cx="1311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2728913" y="4257675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2667000" y="4997450"/>
            <a:ext cx="309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3035300" y="5715000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3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343400" y="5715000"/>
            <a:ext cx="309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4521200" y="40481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8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5922963" y="4114800"/>
            <a:ext cx="3095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5922963" y="4800600"/>
            <a:ext cx="3095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6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922963" y="5715000"/>
            <a:ext cx="309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5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438525" y="4884738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12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094288" y="4826000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10</a:t>
            </a: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4291013" y="4483100"/>
            <a:ext cx="3095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9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4276725" y="5238750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sz="1600">
                <a:solidFill>
                  <a:srgbClr val="9900CC"/>
                </a:solidFill>
              </a:rPr>
              <a:t>11</a:t>
            </a:r>
          </a:p>
        </p:txBody>
      </p:sp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3962400" y="4810125"/>
            <a:ext cx="1028700" cy="423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Freeform 23"/>
          <p:cNvSpPr>
            <a:spLocks/>
          </p:cNvSpPr>
          <p:nvPr/>
        </p:nvSpPr>
        <p:spPr bwMode="auto">
          <a:xfrm>
            <a:off x="2362200" y="3962400"/>
            <a:ext cx="4343400" cy="2362200"/>
          </a:xfrm>
          <a:custGeom>
            <a:avLst/>
            <a:gdLst>
              <a:gd name="T0" fmla="*/ 0 w 1824"/>
              <a:gd name="T1" fmla="*/ 0 h 1872"/>
              <a:gd name="T2" fmla="*/ 480 w 1824"/>
              <a:gd name="T3" fmla="*/ 0 h 1872"/>
              <a:gd name="T4" fmla="*/ 480 w 1824"/>
              <a:gd name="T5" fmla="*/ 432 h 1872"/>
              <a:gd name="T6" fmla="*/ 816 w 1824"/>
              <a:gd name="T7" fmla="*/ 432 h 1872"/>
              <a:gd name="T8" fmla="*/ 816 w 1824"/>
              <a:gd name="T9" fmla="*/ 0 h 1872"/>
              <a:gd name="T10" fmla="*/ 1200 w 1824"/>
              <a:gd name="T11" fmla="*/ 0 h 1872"/>
              <a:gd name="T12" fmla="*/ 1200 w 1824"/>
              <a:gd name="T13" fmla="*/ 432 h 1872"/>
              <a:gd name="T14" fmla="*/ 1248 w 1824"/>
              <a:gd name="T15" fmla="*/ 432 h 1872"/>
              <a:gd name="T16" fmla="*/ 1248 w 1824"/>
              <a:gd name="T17" fmla="*/ 0 h 1872"/>
              <a:gd name="T18" fmla="*/ 1824 w 1824"/>
              <a:gd name="T19" fmla="*/ 0 h 1872"/>
              <a:gd name="T20" fmla="*/ 1824 w 1824"/>
              <a:gd name="T21" fmla="*/ 528 h 1872"/>
              <a:gd name="T22" fmla="*/ 1344 w 1824"/>
              <a:gd name="T23" fmla="*/ 528 h 1872"/>
              <a:gd name="T24" fmla="*/ 1344 w 1824"/>
              <a:gd name="T25" fmla="*/ 576 h 1872"/>
              <a:gd name="T26" fmla="*/ 1824 w 1824"/>
              <a:gd name="T27" fmla="*/ 576 h 1872"/>
              <a:gd name="T28" fmla="*/ 1824 w 1824"/>
              <a:gd name="T29" fmla="*/ 960 h 1872"/>
              <a:gd name="T30" fmla="*/ 1344 w 1824"/>
              <a:gd name="T31" fmla="*/ 960 h 1872"/>
              <a:gd name="T32" fmla="*/ 1344 w 1824"/>
              <a:gd name="T33" fmla="*/ 1008 h 1872"/>
              <a:gd name="T34" fmla="*/ 1824 w 1824"/>
              <a:gd name="T35" fmla="*/ 1008 h 1872"/>
              <a:gd name="T36" fmla="*/ 1824 w 1824"/>
              <a:gd name="T37" fmla="*/ 1872 h 1872"/>
              <a:gd name="T38" fmla="*/ 1248 w 1824"/>
              <a:gd name="T39" fmla="*/ 1872 h 1872"/>
              <a:gd name="T40" fmla="*/ 1248 w 1824"/>
              <a:gd name="T41" fmla="*/ 1248 h 1872"/>
              <a:gd name="T42" fmla="*/ 1152 w 1824"/>
              <a:gd name="T43" fmla="*/ 1248 h 1872"/>
              <a:gd name="T44" fmla="*/ 1152 w 1824"/>
              <a:gd name="T45" fmla="*/ 1872 h 1872"/>
              <a:gd name="T46" fmla="*/ 720 w 1824"/>
              <a:gd name="T47" fmla="*/ 1872 h 1872"/>
              <a:gd name="T48" fmla="*/ 720 w 1824"/>
              <a:gd name="T49" fmla="*/ 1248 h 1872"/>
              <a:gd name="T50" fmla="*/ 672 w 1824"/>
              <a:gd name="T51" fmla="*/ 1248 h 1872"/>
              <a:gd name="T52" fmla="*/ 672 w 1824"/>
              <a:gd name="T53" fmla="*/ 1872 h 1872"/>
              <a:gd name="T54" fmla="*/ 0 w 1824"/>
              <a:gd name="T55" fmla="*/ 1872 h 1872"/>
              <a:gd name="T56" fmla="*/ 0 w 1824"/>
              <a:gd name="T57" fmla="*/ 1152 h 1872"/>
              <a:gd name="T58" fmla="*/ 432 w 1824"/>
              <a:gd name="T59" fmla="*/ 1152 h 1872"/>
              <a:gd name="T60" fmla="*/ 432 w 1824"/>
              <a:gd name="T61" fmla="*/ 1104 h 1872"/>
              <a:gd name="T62" fmla="*/ 0 w 1824"/>
              <a:gd name="T63" fmla="*/ 1104 h 1872"/>
              <a:gd name="T64" fmla="*/ 0 w 1824"/>
              <a:gd name="T65" fmla="*/ 720 h 1872"/>
              <a:gd name="T66" fmla="*/ 384 w 1824"/>
              <a:gd name="T67" fmla="*/ 720 h 1872"/>
              <a:gd name="T68" fmla="*/ 384 w 1824"/>
              <a:gd name="T69" fmla="*/ 672 h 1872"/>
              <a:gd name="T70" fmla="*/ 0 w 1824"/>
              <a:gd name="T71" fmla="*/ 672 h 1872"/>
              <a:gd name="T72" fmla="*/ 0 w 1824"/>
              <a:gd name="T7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24" h="1872">
                <a:moveTo>
                  <a:pt x="0" y="0"/>
                </a:moveTo>
                <a:lnTo>
                  <a:pt x="480" y="0"/>
                </a:lnTo>
                <a:lnTo>
                  <a:pt x="480" y="432"/>
                </a:lnTo>
                <a:lnTo>
                  <a:pt x="816" y="432"/>
                </a:lnTo>
                <a:lnTo>
                  <a:pt x="816" y="0"/>
                </a:lnTo>
                <a:lnTo>
                  <a:pt x="1200" y="0"/>
                </a:lnTo>
                <a:lnTo>
                  <a:pt x="1200" y="432"/>
                </a:lnTo>
                <a:lnTo>
                  <a:pt x="1248" y="432"/>
                </a:lnTo>
                <a:lnTo>
                  <a:pt x="1248" y="0"/>
                </a:lnTo>
                <a:lnTo>
                  <a:pt x="1824" y="0"/>
                </a:lnTo>
                <a:lnTo>
                  <a:pt x="1824" y="528"/>
                </a:lnTo>
                <a:lnTo>
                  <a:pt x="1344" y="528"/>
                </a:lnTo>
                <a:lnTo>
                  <a:pt x="1344" y="576"/>
                </a:lnTo>
                <a:lnTo>
                  <a:pt x="1824" y="576"/>
                </a:lnTo>
                <a:lnTo>
                  <a:pt x="1824" y="960"/>
                </a:lnTo>
                <a:lnTo>
                  <a:pt x="1344" y="960"/>
                </a:lnTo>
                <a:lnTo>
                  <a:pt x="1344" y="1008"/>
                </a:lnTo>
                <a:lnTo>
                  <a:pt x="1824" y="1008"/>
                </a:lnTo>
                <a:lnTo>
                  <a:pt x="1824" y="1872"/>
                </a:lnTo>
                <a:lnTo>
                  <a:pt x="1248" y="1872"/>
                </a:lnTo>
                <a:lnTo>
                  <a:pt x="1248" y="1248"/>
                </a:lnTo>
                <a:lnTo>
                  <a:pt x="1152" y="1248"/>
                </a:lnTo>
                <a:lnTo>
                  <a:pt x="1152" y="1872"/>
                </a:lnTo>
                <a:lnTo>
                  <a:pt x="720" y="1872"/>
                </a:lnTo>
                <a:lnTo>
                  <a:pt x="720" y="1248"/>
                </a:lnTo>
                <a:lnTo>
                  <a:pt x="672" y="1248"/>
                </a:lnTo>
                <a:lnTo>
                  <a:pt x="672" y="1872"/>
                </a:lnTo>
                <a:lnTo>
                  <a:pt x="0" y="1872"/>
                </a:lnTo>
                <a:lnTo>
                  <a:pt x="0" y="1152"/>
                </a:lnTo>
                <a:lnTo>
                  <a:pt x="432" y="1152"/>
                </a:lnTo>
                <a:lnTo>
                  <a:pt x="432" y="1104"/>
                </a:lnTo>
                <a:lnTo>
                  <a:pt x="0" y="1104"/>
                </a:lnTo>
                <a:lnTo>
                  <a:pt x="0" y="720"/>
                </a:lnTo>
                <a:lnTo>
                  <a:pt x="384" y="720"/>
                </a:lnTo>
                <a:lnTo>
                  <a:pt x="384" y="67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9224" name="Group 24"/>
          <p:cNvGrpSpPr>
            <a:grpSpLocks/>
          </p:cNvGrpSpPr>
          <p:nvPr/>
        </p:nvGrpSpPr>
        <p:grpSpPr bwMode="auto">
          <a:xfrm>
            <a:off x="3201988" y="4471988"/>
            <a:ext cx="2390775" cy="1084262"/>
            <a:chOff x="2496" y="2079"/>
            <a:chExt cx="819" cy="441"/>
          </a:xfrm>
        </p:grpSpPr>
        <p:sp>
          <p:nvSpPr>
            <p:cNvPr id="179225" name="Line 25"/>
            <p:cNvSpPr>
              <a:spLocks noChangeShapeType="1"/>
            </p:cNvSpPr>
            <p:nvPr/>
          </p:nvSpPr>
          <p:spPr bwMode="auto">
            <a:xfrm>
              <a:off x="2565" y="2457"/>
              <a:ext cx="192" cy="48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6" name="Line 26"/>
            <p:cNvSpPr>
              <a:spLocks noChangeShapeType="1"/>
            </p:cNvSpPr>
            <p:nvPr/>
          </p:nvSpPr>
          <p:spPr bwMode="auto">
            <a:xfrm flipH="1" flipV="1">
              <a:off x="2517" y="2220"/>
              <a:ext cx="48" cy="23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 flipV="1">
              <a:off x="2523" y="2082"/>
              <a:ext cx="75" cy="138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 flipV="1">
              <a:off x="2562" y="2394"/>
              <a:ext cx="192" cy="48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 flipH="1">
              <a:off x="2496" y="2217"/>
              <a:ext cx="288" cy="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2862" y="2094"/>
              <a:ext cx="336" cy="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3219" y="2079"/>
              <a:ext cx="96" cy="96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03" y="2169"/>
              <a:ext cx="0" cy="192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207" y="2376"/>
              <a:ext cx="96" cy="144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4" name="Line 34"/>
            <p:cNvSpPr>
              <a:spLocks noChangeShapeType="1"/>
            </p:cNvSpPr>
            <p:nvPr/>
          </p:nvSpPr>
          <p:spPr bwMode="auto">
            <a:xfrm>
              <a:off x="2775" y="2514"/>
              <a:ext cx="384" cy="0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>
              <a:off x="3120" y="2400"/>
              <a:ext cx="96" cy="96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 flipH="1">
              <a:off x="3108" y="2100"/>
              <a:ext cx="81" cy="115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38" name="Freeform 38"/>
          <p:cNvSpPr>
            <a:spLocks/>
          </p:cNvSpPr>
          <p:nvPr/>
        </p:nvSpPr>
        <p:spPr bwMode="auto">
          <a:xfrm>
            <a:off x="3035300" y="4216400"/>
            <a:ext cx="2717800" cy="1651000"/>
          </a:xfrm>
          <a:custGeom>
            <a:avLst/>
            <a:gdLst>
              <a:gd name="T0" fmla="*/ 344 w 1712"/>
              <a:gd name="T1" fmla="*/ 608 h 1040"/>
              <a:gd name="T2" fmla="*/ 56 w 1712"/>
              <a:gd name="T3" fmla="*/ 608 h 1040"/>
              <a:gd name="T4" fmla="*/ 56 w 1712"/>
              <a:gd name="T5" fmla="*/ 512 h 1040"/>
              <a:gd name="T6" fmla="*/ 296 w 1712"/>
              <a:gd name="T7" fmla="*/ 464 h 1040"/>
              <a:gd name="T8" fmla="*/ 296 w 1712"/>
              <a:gd name="T9" fmla="*/ 320 h 1040"/>
              <a:gd name="T10" fmla="*/ 8 w 1712"/>
              <a:gd name="T11" fmla="*/ 272 h 1040"/>
              <a:gd name="T12" fmla="*/ 248 w 1712"/>
              <a:gd name="T13" fmla="*/ 224 h 1040"/>
              <a:gd name="T14" fmla="*/ 584 w 1712"/>
              <a:gd name="T15" fmla="*/ 272 h 1040"/>
              <a:gd name="T16" fmla="*/ 1112 w 1712"/>
              <a:gd name="T17" fmla="*/ 272 h 1040"/>
              <a:gd name="T18" fmla="*/ 1400 w 1712"/>
              <a:gd name="T19" fmla="*/ 272 h 1040"/>
              <a:gd name="T20" fmla="*/ 1544 w 1712"/>
              <a:gd name="T21" fmla="*/ 32 h 1040"/>
              <a:gd name="T22" fmla="*/ 1688 w 1712"/>
              <a:gd name="T23" fmla="*/ 80 h 1040"/>
              <a:gd name="T24" fmla="*/ 1400 w 1712"/>
              <a:gd name="T25" fmla="*/ 320 h 1040"/>
              <a:gd name="T26" fmla="*/ 1400 w 1712"/>
              <a:gd name="T27" fmla="*/ 608 h 1040"/>
              <a:gd name="T28" fmla="*/ 1160 w 1712"/>
              <a:gd name="T29" fmla="*/ 752 h 1040"/>
              <a:gd name="T30" fmla="*/ 968 w 1712"/>
              <a:gd name="T31" fmla="*/ 104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12" h="1040">
                <a:moveTo>
                  <a:pt x="344" y="608"/>
                </a:moveTo>
                <a:cubicBezTo>
                  <a:pt x="224" y="616"/>
                  <a:pt x="104" y="624"/>
                  <a:pt x="56" y="608"/>
                </a:cubicBezTo>
                <a:cubicBezTo>
                  <a:pt x="8" y="592"/>
                  <a:pt x="16" y="536"/>
                  <a:pt x="56" y="512"/>
                </a:cubicBezTo>
                <a:cubicBezTo>
                  <a:pt x="96" y="488"/>
                  <a:pt x="256" y="496"/>
                  <a:pt x="296" y="464"/>
                </a:cubicBezTo>
                <a:cubicBezTo>
                  <a:pt x="336" y="432"/>
                  <a:pt x="344" y="352"/>
                  <a:pt x="296" y="320"/>
                </a:cubicBezTo>
                <a:cubicBezTo>
                  <a:pt x="248" y="288"/>
                  <a:pt x="16" y="288"/>
                  <a:pt x="8" y="272"/>
                </a:cubicBezTo>
                <a:cubicBezTo>
                  <a:pt x="0" y="256"/>
                  <a:pt x="152" y="224"/>
                  <a:pt x="248" y="224"/>
                </a:cubicBezTo>
                <a:cubicBezTo>
                  <a:pt x="344" y="224"/>
                  <a:pt x="440" y="264"/>
                  <a:pt x="584" y="272"/>
                </a:cubicBezTo>
                <a:cubicBezTo>
                  <a:pt x="728" y="280"/>
                  <a:pt x="976" y="272"/>
                  <a:pt x="1112" y="272"/>
                </a:cubicBezTo>
                <a:cubicBezTo>
                  <a:pt x="1248" y="272"/>
                  <a:pt x="1328" y="312"/>
                  <a:pt x="1400" y="272"/>
                </a:cubicBezTo>
                <a:cubicBezTo>
                  <a:pt x="1472" y="232"/>
                  <a:pt x="1496" y="64"/>
                  <a:pt x="1544" y="32"/>
                </a:cubicBezTo>
                <a:cubicBezTo>
                  <a:pt x="1592" y="0"/>
                  <a:pt x="1712" y="32"/>
                  <a:pt x="1688" y="80"/>
                </a:cubicBezTo>
                <a:cubicBezTo>
                  <a:pt x="1664" y="128"/>
                  <a:pt x="1448" y="232"/>
                  <a:pt x="1400" y="320"/>
                </a:cubicBezTo>
                <a:cubicBezTo>
                  <a:pt x="1352" y="408"/>
                  <a:pt x="1440" y="536"/>
                  <a:pt x="1400" y="608"/>
                </a:cubicBezTo>
                <a:cubicBezTo>
                  <a:pt x="1360" y="680"/>
                  <a:pt x="1232" y="680"/>
                  <a:pt x="1160" y="752"/>
                </a:cubicBezTo>
                <a:cubicBezTo>
                  <a:pt x="1088" y="824"/>
                  <a:pt x="1028" y="932"/>
                  <a:pt x="968" y="104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9239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static</a:t>
            </a:r>
            <a:r>
              <a:rPr lang="en-US"/>
              <a:t>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4000">
                <a:solidFill>
                  <a:srgbClr val="0000FF"/>
                </a:solidFill>
              </a:rPr>
              <a:t>static</a:t>
            </a:r>
            <a:r>
              <a:rPr lang="en-US" sz="4000">
                <a:solidFill>
                  <a:schemeClr val="tx1"/>
                </a:solidFill>
              </a:rPr>
              <a:t> environments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250825" y="1196975"/>
            <a:ext cx="8642350" cy="1511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robot model: 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we consider a fully actuated, planar model of robot motion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operating in a polygonal environment </a:t>
            </a:r>
            <a:r>
              <a:rPr lang="en-US" sz="2000" i="1">
                <a:solidFill>
                  <a:srgbClr val="000000"/>
                </a:solidFill>
                <a:latin typeface="Palatino Linotype" pitchFamily="18" charset="0"/>
              </a:rPr>
              <a:t>P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.  The motion of the robot is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expressed as:</a:t>
            </a:r>
          </a:p>
          <a:p>
            <a:pPr eaLnBrk="0" hangingPunct="0">
              <a:lnSpc>
                <a:spcPct val="90000"/>
              </a:lnSpc>
            </a:pPr>
            <a:endParaRPr lang="en-US" sz="200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250825" y="3286125"/>
            <a:ext cx="8642350" cy="86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specification: 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linear temporal logic (</a:t>
            </a: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LTL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) formula φ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50825" y="4738688"/>
            <a:ext cx="8642350" cy="1066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problem: 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given robot model, environment P, initial condition p(0),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and an LTL formula φ, find control input u(t) such that </a:t>
            </a:r>
            <a:r>
              <a:rPr lang="en-US" sz="2000" b="1">
                <a:solidFill>
                  <a:srgbClr val="000000"/>
                </a:solidFill>
                <a:latin typeface="Palatino Linotype" pitchFamily="18" charset="0"/>
              </a:rPr>
              <a:t>p(t) satisfies φ</a:t>
            </a:r>
            <a:r>
              <a:rPr lang="en-US" sz="200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1431925" y="2133600"/>
          <a:ext cx="67230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9" name="Equation" r:id="rId3" imgW="2476440" imgH="228600" progId="Equation.3">
                  <p:embed/>
                </p:oleObj>
              </mc:Choice>
              <mc:Fallback>
                <p:oleObj name="Equation" r:id="rId3" imgW="24764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133600"/>
                        <a:ext cx="67230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6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90938"/>
            <a:ext cx="5334000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Linear Temporal Logic (LTL)</a:t>
            </a:r>
          </a:p>
        </p:txBody>
      </p:sp>
      <p:sp>
        <p:nvSpPr>
          <p:cNvPr id="51229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458200" cy="4343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Syntax:</a:t>
            </a:r>
            <a:r>
              <a:rPr lang="en-US" sz="2800"/>
              <a:t> 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Semantics:</a:t>
            </a:r>
            <a:r>
              <a:rPr lang="en-US" sz="2800"/>
              <a:t> </a:t>
            </a:r>
            <a:r>
              <a:rPr lang="en-US" sz="2400"/>
              <a:t>Truth is evaluated along infinite computation paths </a:t>
            </a:r>
            <a:r>
              <a:rPr lang="el-GR" sz="2400"/>
              <a:t>σ</a:t>
            </a:r>
            <a:r>
              <a:rPr lang="en-US" sz="2400"/>
              <a:t> (</a:t>
            </a:r>
            <a:r>
              <a:rPr lang="el-GR" sz="2400"/>
              <a:t>(a,b),a,a,a…</a:t>
            </a:r>
            <a:r>
              <a:rPr lang="en-US" sz="2400"/>
              <a:t> </a:t>
            </a:r>
            <a:r>
              <a:rPr lang="el-GR" sz="2400"/>
              <a:t>(a,b),(a,b),(a,c),(a,c),…</a:t>
            </a:r>
            <a:r>
              <a:rPr lang="en-US" sz="2400"/>
              <a:t>)</a:t>
            </a:r>
            <a:endParaRPr lang="el-GR" sz="2400"/>
          </a:p>
          <a:p>
            <a:pPr lvl="2"/>
            <a:endParaRPr lang="en-US" sz="2000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6248400" y="3276600"/>
            <a:ext cx="2532063" cy="2590800"/>
            <a:chOff x="3552" y="2064"/>
            <a:chExt cx="1693" cy="1728"/>
          </a:xfrm>
        </p:grpSpPr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4224" y="235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Text Box 32"/>
            <p:cNvSpPr txBox="1">
              <a:spLocks noChangeArrowheads="1"/>
            </p:cNvSpPr>
            <p:nvPr/>
          </p:nvSpPr>
          <p:spPr bwMode="auto">
            <a:xfrm>
              <a:off x="4212" y="2368"/>
              <a:ext cx="40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a,b </a:t>
              </a:r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4704" y="2928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Text Box 34"/>
            <p:cNvSpPr txBox="1">
              <a:spLocks noChangeArrowheads="1"/>
            </p:cNvSpPr>
            <p:nvPr/>
          </p:nvSpPr>
          <p:spPr bwMode="auto">
            <a:xfrm>
              <a:off x="4692" y="2944"/>
              <a:ext cx="40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a,b </a:t>
              </a:r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4320" y="3504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6" name="Text Box 36"/>
            <p:cNvSpPr txBox="1">
              <a:spLocks noChangeArrowheads="1"/>
            </p:cNvSpPr>
            <p:nvPr/>
          </p:nvSpPr>
          <p:spPr bwMode="auto">
            <a:xfrm>
              <a:off x="4327" y="3520"/>
              <a:ext cx="37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a,c </a:t>
              </a:r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3648" y="3216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Text Box 38"/>
            <p:cNvSpPr txBox="1">
              <a:spLocks noChangeArrowheads="1"/>
            </p:cNvSpPr>
            <p:nvPr/>
          </p:nvSpPr>
          <p:spPr bwMode="auto">
            <a:xfrm>
              <a:off x="3636" y="3232"/>
              <a:ext cx="40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a,b </a:t>
              </a:r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3552" y="2592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Text Box 40"/>
            <p:cNvSpPr txBox="1">
              <a:spLocks noChangeArrowheads="1"/>
            </p:cNvSpPr>
            <p:nvPr/>
          </p:nvSpPr>
          <p:spPr bwMode="auto">
            <a:xfrm>
              <a:off x="3639" y="2608"/>
              <a:ext cx="21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a</a:t>
              </a:r>
            </a:p>
          </p:txBody>
        </p:sp>
        <p:sp>
          <p:nvSpPr>
            <p:cNvPr id="51241" name="Oval 41"/>
            <p:cNvSpPr>
              <a:spLocks noChangeArrowheads="1"/>
            </p:cNvSpPr>
            <p:nvPr/>
          </p:nvSpPr>
          <p:spPr bwMode="auto">
            <a:xfrm>
              <a:off x="4848" y="2400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2" name="Text Box 42"/>
            <p:cNvSpPr txBox="1">
              <a:spLocks noChangeArrowheads="1"/>
            </p:cNvSpPr>
            <p:nvPr/>
          </p:nvSpPr>
          <p:spPr bwMode="auto">
            <a:xfrm>
              <a:off x="4836" y="2416"/>
              <a:ext cx="40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/>
                <a:t>b,c </a:t>
              </a:r>
            </a:p>
          </p:txBody>
        </p:sp>
        <p:cxnSp>
          <p:nvCxnSpPr>
            <p:cNvPr id="51243" name="AutoShape 43"/>
            <p:cNvCxnSpPr>
              <a:cxnSpLocks noChangeShapeType="1"/>
              <a:stCxn id="51231" idx="3"/>
              <a:endCxn id="51239" idx="6"/>
            </p:cNvCxnSpPr>
            <p:nvPr/>
          </p:nvCxnSpPr>
          <p:spPr bwMode="auto">
            <a:xfrm rot="5400000">
              <a:off x="4039" y="2495"/>
              <a:ext cx="138" cy="34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44" name="AutoShape 44"/>
            <p:cNvCxnSpPr>
              <a:cxnSpLocks noChangeShapeType="1"/>
              <a:stCxn id="51231" idx="4"/>
              <a:endCxn id="51237" idx="0"/>
            </p:cNvCxnSpPr>
            <p:nvPr/>
          </p:nvCxnSpPr>
          <p:spPr bwMode="auto">
            <a:xfrm rot="5400000">
              <a:off x="3840" y="2640"/>
              <a:ext cx="576" cy="57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45" name="AutoShape 45"/>
            <p:cNvCxnSpPr>
              <a:cxnSpLocks noChangeShapeType="1"/>
              <a:stCxn id="51239" idx="3"/>
              <a:endCxn id="51239" idx="2"/>
            </p:cNvCxnSpPr>
            <p:nvPr/>
          </p:nvCxnSpPr>
          <p:spPr bwMode="auto">
            <a:xfrm rot="16200000" flipV="1">
              <a:off x="3529" y="2759"/>
              <a:ext cx="102" cy="56"/>
            </a:xfrm>
            <a:prstGeom prst="curvedConnector4">
              <a:avLst>
                <a:gd name="adj1" fmla="val -182352"/>
                <a:gd name="adj2" fmla="val 3571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46" name="AutoShape 46"/>
            <p:cNvCxnSpPr>
              <a:cxnSpLocks noChangeShapeType="1"/>
              <a:stCxn id="51237" idx="6"/>
              <a:endCxn id="51235" idx="2"/>
            </p:cNvCxnSpPr>
            <p:nvPr/>
          </p:nvCxnSpPr>
          <p:spPr bwMode="auto">
            <a:xfrm>
              <a:off x="4032" y="3360"/>
              <a:ext cx="288" cy="2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47" name="AutoShape 47"/>
            <p:cNvCxnSpPr>
              <a:cxnSpLocks noChangeShapeType="1"/>
              <a:stCxn id="51231" idx="5"/>
              <a:endCxn id="51234" idx="1"/>
            </p:cNvCxnSpPr>
            <p:nvPr/>
          </p:nvCxnSpPr>
          <p:spPr bwMode="auto">
            <a:xfrm rot="16200000" flipH="1">
              <a:off x="4392" y="2758"/>
              <a:ext cx="471" cy="1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48" name="AutoShape 48"/>
            <p:cNvCxnSpPr>
              <a:cxnSpLocks noChangeShapeType="1"/>
              <a:stCxn id="51233" idx="4"/>
              <a:endCxn id="51234" idx="3"/>
            </p:cNvCxnSpPr>
            <p:nvPr/>
          </p:nvCxnSpPr>
          <p:spPr bwMode="auto">
            <a:xfrm rot="5400000" flipH="1" flipV="1">
              <a:off x="4919" y="3046"/>
              <a:ext cx="147" cy="193"/>
            </a:xfrm>
            <a:prstGeom prst="curvedConnector4">
              <a:avLst>
                <a:gd name="adj1" fmla="val -97958"/>
                <a:gd name="adj2" fmla="val 1746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49" name="AutoShape 49"/>
            <p:cNvCxnSpPr>
              <a:cxnSpLocks noChangeShapeType="1"/>
              <a:stCxn id="51235" idx="0"/>
              <a:endCxn id="51235" idx="6"/>
            </p:cNvCxnSpPr>
            <p:nvPr/>
          </p:nvCxnSpPr>
          <p:spPr bwMode="auto">
            <a:xfrm rot="5400000" flipV="1">
              <a:off x="4536" y="3480"/>
              <a:ext cx="144" cy="192"/>
            </a:xfrm>
            <a:prstGeom prst="curvedConnector4">
              <a:avLst>
                <a:gd name="adj1" fmla="val -100000"/>
                <a:gd name="adj2" fmla="val 1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50" name="AutoShape 50"/>
            <p:cNvCxnSpPr>
              <a:cxnSpLocks noChangeShapeType="1"/>
              <a:stCxn id="51241" idx="2"/>
              <a:endCxn id="51241" idx="1"/>
            </p:cNvCxnSpPr>
            <p:nvPr/>
          </p:nvCxnSpPr>
          <p:spPr bwMode="auto">
            <a:xfrm rot="10800000" flipH="1">
              <a:off x="4848" y="2442"/>
              <a:ext cx="56" cy="102"/>
            </a:xfrm>
            <a:prstGeom prst="curvedConnector4">
              <a:avLst>
                <a:gd name="adj1" fmla="val -257144"/>
                <a:gd name="adj2" fmla="val 2823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51" name="AutoShape 51"/>
            <p:cNvCxnSpPr>
              <a:cxnSpLocks noChangeShapeType="1"/>
              <a:endCxn id="51231" idx="0"/>
            </p:cNvCxnSpPr>
            <p:nvPr/>
          </p:nvCxnSpPr>
          <p:spPr bwMode="auto">
            <a:xfrm flipH="1">
              <a:off x="4416" y="2064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52" name="AutoShape 52"/>
            <p:cNvCxnSpPr>
              <a:cxnSpLocks noChangeShapeType="1"/>
              <a:stCxn id="51239" idx="7"/>
              <a:endCxn id="51232" idx="1"/>
            </p:cNvCxnSpPr>
            <p:nvPr/>
          </p:nvCxnSpPr>
          <p:spPr bwMode="auto">
            <a:xfrm rot="16200000">
              <a:off x="3981" y="2392"/>
              <a:ext cx="141" cy="34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1255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5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457200" y="4787900"/>
            <a:ext cx="942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“next”</a:t>
            </a:r>
          </a:p>
        </p:txBody>
      </p:sp>
      <p:sp>
        <p:nvSpPr>
          <p:cNvPr id="51258" name="Text Box 58"/>
          <p:cNvSpPr txBox="1">
            <a:spLocks noChangeArrowheads="1"/>
          </p:cNvSpPr>
          <p:nvPr/>
        </p:nvSpPr>
        <p:spPr bwMode="auto">
          <a:xfrm>
            <a:off x="381000" y="5168900"/>
            <a:ext cx="11890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“always”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76200" y="5537200"/>
            <a:ext cx="15922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eventually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”</a:t>
            </a:r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465138" y="5943600"/>
            <a:ext cx="925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“until”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7"/>
  <p:tag name="DEFAULTHEIGHT" val="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def\baselinestretch{0.4}&#10;\begin{document}&#10;$\sigma,i \models \pi$ iff $\pi \in \sigma(i)$&#10;&#10;\vspace{-0.7cm}&#10;$\sigma,i \models  \neg \varphi$ if $\sigma,i \not\models \varphi$&#10;&#10;\vspace{-0.7cm}&#10;$\sigma,i \models \varphi_1 \vee \varphi_2$ if $\sigma,i \models&#10;\varphi_1$ or $\sigma,i \models \varphi_2$&#10;&#10;\vspace{-0.7cm} &#10;$\sigma,i \models  \bigcirc \varphi$ if $\sigma,i+1 \models \varphi$&#10; &#10;\vspace{-0.7cm}&#10;&#10;$\sigma,i \models \Box \varphi$ if for all $k \geq i $  $\sigma,k \models \varphi$&#10; &#10;\vspace{-0.7cm}&#10;&#10;$\sigma,i \models \Diamond \varphi$ if there exists $k \geq i $ such that $\sigma,k \models \varphi$&#10; &#10;\vspace{-0.7cm}&#10;&#10;$\sigma,i \models \varphi_1 \,\mathcal{U}\, \varphi_2$ if there exists&#10;$k \geq i $ such that $\sigma,k \models \varphi_2$, and for all $i \leq&#10;j &lt; k $ we have $\sigma,j \models \varphi_1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0"/>
  <p:tag name="BOXHEIGHT" val="374"/>
  <p:tag name="BOXFONT" val="10"/>
  <p:tag name="BOXWRAP" val="False"/>
  <p:tag name="WORKAROUNDTRANSPARENCYBUG" val="False"/>
  <p:tag name="ALLOWFONTSUBSTITUTION" val="False"/>
  <p:tag name="BITMAPFORMAT" val="pngmono"/>
  <p:tag name="ORIGWIDTH" val="466"/>
  <p:tag name="PICTUREFILESIZE" val="1239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begin{document}&#10;$$\varphi ::= \pi \;|\; \neg \varphi \;|\; \varphi \vee \varphi \;|\;&#10; \bigcirc \varphi \;|\; \Box \varphi \;|\; \Diamond \varphi \;|\; \varphi \,\mathcal{U}\, \varphi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4"/>
  <p:tag name="BOXHEIGHT" val="330"/>
  <p:tag name="BOXFONT" val="10"/>
  <p:tag name="BOXWRAP" val="False"/>
  <p:tag name="WORKAROUNDTRANSPARENCYBUG" val="False"/>
  <p:tag name="ALLOWFONTSUBSTITUTION" val="False"/>
  <p:tag name="BITMAPFORMAT" val="pngmono"/>
  <p:tag name="ORIGWIDTH" val="406"/>
  <p:tag name="PICTUREFILESIZE" val="165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begin{document}&#10;$$\varphi = \varphi_e \;\Rightarrow\; \varphi_s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4"/>
  <p:tag name="BOXHEIGHT" val="330"/>
  <p:tag name="BOXFONT" val="10"/>
  <p:tag name="BOXWRAP" val="False"/>
  <p:tag name="WORKAROUNDTRANSPARENCYBUG" val="False"/>
  <p:tag name="ALLOWFONTSUBSTITUTION" val="False"/>
  <p:tag name="BITMAPFORMAT" val="pngmono"/>
  <p:tag name="ORIGWIDTH" val="132"/>
  <p:tag name="PICTUREFILESIZE" val="54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Arial"/>
      </a:majorFont>
      <a:minorFont>
        <a:latin typeface="Palatino Linotyp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e-I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e-I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31166</TotalTime>
  <Words>1927</Words>
  <Application>Microsoft Office PowerPoint</Application>
  <PresentationFormat>On-screen Show (4:3)</PresentationFormat>
  <Paragraphs>516</Paragraphs>
  <Slides>52</Slides>
  <Notes>8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Equation</vt:lpstr>
      <vt:lpstr>HIGH LEVEL TASKS TO  LOW LEVEL CONTROLLERS    ECE584: Embedded System Verification  Lecture 21   slides from: Hadas Kress-Gazit  hadaskg@grasp.upenn.edu  lecturer : Sayan Mitra mitras@crhc.uiuc.edu </vt:lpstr>
      <vt:lpstr>Synthesis Problem for Hybrid Systems</vt:lpstr>
      <vt:lpstr>Problem</vt:lpstr>
      <vt:lpstr>previous work: planning in AI and control</vt:lpstr>
      <vt:lpstr>planning with hybrid systems</vt:lpstr>
      <vt:lpstr>outline</vt:lpstr>
      <vt:lpstr>static environments</vt:lpstr>
      <vt:lpstr>static environments</vt:lpstr>
      <vt:lpstr>Linear Temporal Logic (LTL)</vt:lpstr>
      <vt:lpstr>PowerPoint Presentation</vt:lpstr>
      <vt:lpstr>task specifications in LTL</vt:lpstr>
      <vt:lpstr>PowerPoint Presentation</vt:lpstr>
      <vt:lpstr>Using Model Checking</vt:lpstr>
      <vt:lpstr>PowerPoint Presentation</vt:lpstr>
      <vt:lpstr>PowerPoint Presentation</vt:lpstr>
      <vt:lpstr>PowerPoint Presentation</vt:lpstr>
      <vt:lpstr>From FSM to Hybrid controller</vt:lpstr>
      <vt:lpstr>Hybrid controller</vt:lpstr>
      <vt:lpstr>Guarantee</vt:lpstr>
      <vt:lpstr>Reactive planning for dynamic environments </vt:lpstr>
      <vt:lpstr>PowerPoint Presentation</vt:lpstr>
      <vt:lpstr>Dynamic environments</vt:lpstr>
      <vt:lpstr>PowerPoint Presentation</vt:lpstr>
      <vt:lpstr>Constructing φ </vt:lpstr>
      <vt:lpstr>LTL fragment </vt:lpstr>
      <vt:lpstr>Example</vt:lpstr>
      <vt:lpstr>Why this structure?</vt:lpstr>
      <vt:lpstr>Automaton and controller</vt:lpstr>
      <vt:lpstr>Example</vt:lpstr>
      <vt:lpstr>Guarantee</vt:lpstr>
      <vt:lpstr>When will this break?</vt:lpstr>
      <vt:lpstr>When will this break?</vt:lpstr>
      <vt:lpstr>When will this break?</vt:lpstr>
      <vt:lpstr>When will this break?</vt:lpstr>
      <vt:lpstr>Incorporating</vt:lpstr>
      <vt:lpstr>Complex controllers </vt:lpstr>
      <vt:lpstr>LTLCon: control of linear systems from LTL formulas over linear predicates</vt:lpstr>
      <vt:lpstr>Robust LTL</vt:lpstr>
      <vt:lpstr>Handling</vt:lpstr>
      <vt:lpstr>PowerPoint Presentation</vt:lpstr>
      <vt:lpstr>Extensions</vt:lpstr>
      <vt:lpstr>Extensions</vt:lpstr>
      <vt:lpstr>PowerPoint Presentation</vt:lpstr>
      <vt:lpstr>Incorporating</vt:lpstr>
      <vt:lpstr>PowerPoint Presentation</vt:lpstr>
      <vt:lpstr>PowerPoint Presentation</vt:lpstr>
      <vt:lpstr>PowerPoint Presentation</vt:lpstr>
      <vt:lpstr>Case studies</vt:lpstr>
      <vt:lpstr>PowerPoint Presentation</vt:lpstr>
      <vt:lpstr>PowerPoint Presentation</vt:lpstr>
      <vt:lpstr>PowerPoint Presentation</vt:lpstr>
      <vt:lpstr>Summary</vt:lpstr>
    </vt:vector>
  </TitlesOfParts>
  <Company>Upenn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Waldo? Sensor-Based Temporal Logic Motion Planning</dc:title>
  <dc:creator>Hadas  Kress-Gazit</dc:creator>
  <cp:lastModifiedBy>Sayan Mitras</cp:lastModifiedBy>
  <cp:revision>420</cp:revision>
  <dcterms:created xsi:type="dcterms:W3CDTF">2007-03-25T19:55:41Z</dcterms:created>
  <dcterms:modified xsi:type="dcterms:W3CDTF">2012-11-15T19:28:52Z</dcterms:modified>
</cp:coreProperties>
</file>